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472" r:id="rId4"/>
    <p:sldId id="473" r:id="rId5"/>
    <p:sldId id="410" r:id="rId6"/>
    <p:sldId id="493" r:id="rId7"/>
    <p:sldId id="446" r:id="rId8"/>
    <p:sldId id="417" r:id="rId9"/>
    <p:sldId id="513" r:id="rId10"/>
    <p:sldId id="514" r:id="rId11"/>
    <p:sldId id="508" r:id="rId12"/>
    <p:sldId id="509" r:id="rId13"/>
    <p:sldId id="510" r:id="rId14"/>
    <p:sldId id="511" r:id="rId15"/>
    <p:sldId id="512" r:id="rId16"/>
    <p:sldId id="527" r:id="rId17"/>
    <p:sldId id="515" r:id="rId18"/>
    <p:sldId id="533" r:id="rId19"/>
    <p:sldId id="519" r:id="rId20"/>
    <p:sldId id="502" r:id="rId21"/>
    <p:sldId id="525" r:id="rId22"/>
    <p:sldId id="52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539" r:id="rId31"/>
    <p:sldId id="524" r:id="rId32"/>
    <p:sldId id="529" r:id="rId33"/>
    <p:sldId id="530" r:id="rId34"/>
    <p:sldId id="521" r:id="rId35"/>
    <p:sldId id="522" r:id="rId36"/>
    <p:sldId id="531" r:id="rId37"/>
    <p:sldId id="534" r:id="rId38"/>
    <p:sldId id="496" r:id="rId39"/>
    <p:sldId id="535" r:id="rId40"/>
    <p:sldId id="536" r:id="rId41"/>
    <p:sldId id="537" r:id="rId42"/>
    <p:sldId id="538" r:id="rId43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9" autoAdjust="0"/>
    <p:restoredTop sz="93333" autoAdjust="0"/>
  </p:normalViewPr>
  <p:slideViewPr>
    <p:cSldViewPr>
      <p:cViewPr>
        <p:scale>
          <a:sx n="100" d="100"/>
          <a:sy n="100" d="100"/>
        </p:scale>
        <p:origin x="-2094" y="-65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C6582-7808-46B7-8012-F6C1DD17FB9F}" type="datetimeFigureOut">
              <a:rPr lang="en-US" smtClean="0"/>
              <a:t>3/18/2014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6E116-6F6E-4F8D-B9AB-2FEB2083D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04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9A1F2-9D2D-4600-9103-20C0B79287B5}" type="datetimeFigureOut">
              <a:rPr lang="en-US" smtClean="0"/>
              <a:pPr/>
              <a:t>3/18/2014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6013" y="696913"/>
            <a:ext cx="4649787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5543E-B2C4-495F-8BCF-73C4190FE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6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1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the data we observe the effects of the large negative but there are also other minima.</a:t>
            </a:r>
          </a:p>
          <a:p>
            <a:r>
              <a:rPr lang="en-CA" baseline="0" dirty="0" smtClean="0"/>
              <a:t>Unfortunately there seems to be systematic biases and we’ve attempted to remove these with the idea that the broad background should be non-chargeable. This is akin to removing a regional and there is the </a:t>
            </a:r>
            <a:r>
              <a:rPr lang="en-CA" baseline="0" dirty="0" err="1" smtClean="0"/>
              <a:t>possibiity</a:t>
            </a:r>
            <a:r>
              <a:rPr lang="en-CA" baseline="0" dirty="0" smtClean="0"/>
              <a:t> of throwing the baby out with the bathwater. </a:t>
            </a:r>
          </a:p>
          <a:p>
            <a:r>
              <a:rPr lang="en-CA" baseline="0" dirty="0" smtClean="0"/>
              <a:t>Persevere to get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Maybe</a:t>
            </a:r>
            <a:r>
              <a:rPr lang="en-CA" baseline="0" dirty="0" smtClean="0"/>
              <a:t> a slide with a few Frequency domain conductivities and the representative sigma(t)</a:t>
            </a:r>
          </a:p>
          <a:p>
            <a:endParaRPr lang="en-CA" baseline="0" dirty="0" smtClean="0"/>
          </a:p>
          <a:p>
            <a:r>
              <a:rPr lang="en-CA" baseline="0" dirty="0" smtClean="0"/>
              <a:t>Equations written in convolution format</a:t>
            </a:r>
          </a:p>
          <a:p>
            <a:r>
              <a:rPr lang="en-CA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41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</a:t>
            </a:r>
            <a:r>
              <a:rPr lang="en-CA" baseline="0" dirty="0" smtClean="0"/>
              <a:t> abstract and elsewhere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3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Maybe</a:t>
            </a:r>
            <a:r>
              <a:rPr lang="en-CA" baseline="0" dirty="0" smtClean="0"/>
              <a:t> a slide with a few Frequency domain conductivities and the representative sigma(t)</a:t>
            </a:r>
          </a:p>
          <a:p>
            <a:endParaRPr lang="en-CA" baseline="0" dirty="0" smtClean="0"/>
          </a:p>
          <a:p>
            <a:r>
              <a:rPr lang="en-CA" baseline="0" dirty="0" smtClean="0"/>
              <a:t>Equations written in convolution format</a:t>
            </a:r>
          </a:p>
          <a:p>
            <a:r>
              <a:rPr lang="en-CA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41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41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4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2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seems that something wrong need to ask </a:t>
            </a:r>
            <a:r>
              <a:rPr lang="en-US" baseline="0" dirty="0" err="1" smtClean="0"/>
              <a:t>dikun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5543E-B2C4-495F-8BCF-73C4190FE0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4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2172" y="1512700"/>
            <a:ext cx="7286658" cy="37147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775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4673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786" y="1500174"/>
            <a:ext cx="3657600" cy="4114800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5786" y="1500174"/>
            <a:ext cx="3657600" cy="4114800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000099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0081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0514" y="339725"/>
            <a:ext cx="7772400" cy="6858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1964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3440028" y="6438363"/>
            <a:ext cx="2274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Slide </a:t>
            </a:r>
            <a:fld id="{7211A346-B0B3-D946-BCFF-6D21FCA85DA0}" type="slidenum">
              <a:rPr lang="en-US" smtClean="0"/>
              <a:pPr/>
              <a:t>‹#›</a:t>
            </a:fld>
            <a:endParaRPr lang="en-US" dirty="0" smtClean="0"/>
          </a:p>
          <a:p>
            <a:r>
              <a:rPr lang="en-US" dirty="0" smtClean="0"/>
              <a:t>SAGA-AEM meeting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17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265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7513" y="31115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295400"/>
            <a:ext cx="7467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Line 11"/>
          <p:cNvSpPr>
            <a:spLocks noChangeShapeType="1"/>
          </p:cNvSpPr>
          <p:nvPr userDrawn="1"/>
        </p:nvSpPr>
        <p:spPr bwMode="auto">
          <a:xfrm flipV="1">
            <a:off x="390525" y="314325"/>
            <a:ext cx="0" cy="685800"/>
          </a:xfrm>
          <a:prstGeom prst="line">
            <a:avLst/>
          </a:prstGeom>
          <a:noFill/>
          <a:ln w="44450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Line 12"/>
          <p:cNvSpPr>
            <a:spLocks noChangeShapeType="1"/>
          </p:cNvSpPr>
          <p:nvPr userDrawn="1"/>
        </p:nvSpPr>
        <p:spPr bwMode="auto">
          <a:xfrm>
            <a:off x="381000" y="327025"/>
            <a:ext cx="8453438" cy="0"/>
          </a:xfrm>
          <a:prstGeom prst="line">
            <a:avLst/>
          </a:prstGeom>
          <a:noFill/>
          <a:ln w="44450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3" name="Line 16"/>
          <p:cNvSpPr>
            <a:spLocks noChangeShapeType="1"/>
          </p:cNvSpPr>
          <p:nvPr userDrawn="1"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CA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4" descr="http://gif.eos.ubc.ca/sites/default/files/kdavis/images/ubcblue_scaled(1)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596" y="6453826"/>
            <a:ext cx="2495550" cy="390526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42" y="6465276"/>
            <a:ext cx="1361848" cy="3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6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har char="–"/>
        <a:defRPr sz="2000">
          <a:solidFill>
            <a:srgbClr val="0000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har char="•"/>
        <a:defRPr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har char="–"/>
        <a:defRPr sz="1600">
          <a:solidFill>
            <a:srgbClr val="0000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15.png"/><Relationship Id="rId18" Type="http://schemas.openxmlformats.org/officeDocument/2006/relationships/image" Target="../media/image45.png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36.wmf"/><Relationship Id="rId1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jp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9.emf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42.png"/><Relationship Id="rId4" Type="http://schemas.openxmlformats.org/officeDocument/2006/relationships/image" Target="../media/image38.emf"/><Relationship Id="rId9" Type="http://schemas.openxmlformats.org/officeDocument/2006/relationships/image" Target="../media/image41.emf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23.xml"/><Relationship Id="rId21" Type="http://schemas.openxmlformats.org/officeDocument/2006/relationships/oleObject" Target="../embeddings/oleObject8.bin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0.png"/><Relationship Id="rId25" Type="http://schemas.openxmlformats.org/officeDocument/2006/relationships/image" Target="../media/image83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9.bin"/><Relationship Id="rId5" Type="http://schemas.openxmlformats.org/officeDocument/2006/relationships/image" Target="../media/image85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81.wmf"/><Relationship Id="rId4" Type="http://schemas.openxmlformats.org/officeDocument/2006/relationships/image" Target="../media/image84.png"/><Relationship Id="rId9" Type="http://schemas.openxmlformats.org/officeDocument/2006/relationships/image" Target="../media/image19.png"/><Relationship Id="rId14" Type="http://schemas.openxmlformats.org/officeDocument/2006/relationships/image" Target="../media/image87.png"/><Relationship Id="rId22" Type="http://schemas.openxmlformats.org/officeDocument/2006/relationships/image" Target="../media/image8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9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3.wmf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98.png"/><Relationship Id="rId5" Type="http://schemas.openxmlformats.org/officeDocument/2006/relationships/image" Target="../media/image95.emf"/><Relationship Id="rId10" Type="http://schemas.openxmlformats.org/officeDocument/2006/relationships/image" Target="../media/image97.png"/><Relationship Id="rId4" Type="http://schemas.openxmlformats.org/officeDocument/2006/relationships/image" Target="../media/image94.emf"/><Relationship Id="rId9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88" y="1447800"/>
            <a:ext cx="8132912" cy="1295400"/>
          </a:xfrm>
        </p:spPr>
        <p:txBody>
          <a:bodyPr/>
          <a:lstStyle/>
          <a:p>
            <a:r>
              <a:rPr lang="en-CA" sz="3600" b="1" dirty="0" smtClean="0"/>
              <a:t>On Recovering IP Information </a:t>
            </a:r>
            <a:br>
              <a:rPr lang="en-CA" sz="3600" b="1" dirty="0" smtClean="0"/>
            </a:br>
            <a:r>
              <a:rPr lang="en-CA" sz="3600" b="1" dirty="0" smtClean="0"/>
              <a:t>from EM Data</a:t>
            </a:r>
            <a:r>
              <a:rPr lang="en-CA" sz="3600" b="1" dirty="0"/>
              <a:t/>
            </a:r>
            <a:br>
              <a:rPr lang="en-CA" sz="3600" b="1" dirty="0"/>
            </a:br>
            <a:endParaRPr lang="en-CA" sz="3600" b="1" dirty="0"/>
          </a:p>
        </p:txBody>
      </p:sp>
      <p:pic>
        <p:nvPicPr>
          <p:cNvPr id="6148" name="Picture 4" descr="http://gif.eos.ubc.ca/sites/default/files/kdavis/images/ubcblue_scaled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6453826"/>
            <a:ext cx="2495550" cy="390526"/>
          </a:xfrm>
          <a:prstGeom prst="rect">
            <a:avLst/>
          </a:prstGeom>
          <a:noFill/>
        </p:spPr>
      </p:pic>
      <p:pic>
        <p:nvPicPr>
          <p:cNvPr id="11" name="Picture 10" descr="GIF_UBC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9996" y="4876800"/>
            <a:ext cx="1857388" cy="1149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3664" y="3048000"/>
            <a:ext cx="7179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400" dirty="0" smtClean="0">
              <a:solidFill>
                <a:srgbClr val="000099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/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Doug Oldenburg</a:t>
            </a:r>
            <a:r>
              <a:rPr lang="en-CA" sz="2400" b="1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*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, 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Dave </a:t>
            </a:r>
            <a:r>
              <a:rPr lang="en-CA" sz="2400" dirty="0" err="1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Marchant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, </a:t>
            </a:r>
            <a:r>
              <a:rPr lang="en-CA" sz="2400" dirty="0" err="1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Dikun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 Yang, </a:t>
            </a:r>
            <a:r>
              <a:rPr lang="en-CA" sz="2400" dirty="0" err="1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Seogi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Kang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, 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and </a:t>
            </a:r>
            <a:r>
              <a:rPr lang="en-CA" sz="2400" dirty="0" err="1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Eldad</a:t>
            </a:r>
            <a:r>
              <a:rPr lang="en-CA" sz="2400" dirty="0" smtClean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CA" sz="2400" dirty="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rPr>
              <a:t>Haber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42" y="6465276"/>
            <a:ext cx="1361848" cy="3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sz="2800" dirty="0" smtClean="0"/>
              <a:t>Geometry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br>
              <a:rPr lang="en-CA" dirty="0" smtClean="0"/>
            </a:br>
            <a:endParaRPr lang="en-CA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85826"/>
            <a:ext cx="3828753" cy="382875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19299" y="15700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VMD source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30m above surface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Collocated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7×31 = 217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Txs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Receivers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Collocated with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Measuring 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time channels</a:t>
            </a:r>
          </a:p>
          <a:p>
            <a:pPr lvl="1">
              <a:buFontTx/>
              <a:buChar char="-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kern="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US" kern="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2966541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2638"/>
              <a:ext cx="1447800" cy="760062"/>
              <a:chOff x="6781800" y="5602638"/>
              <a:chExt cx="1447800" cy="760062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t="254" r="40782" b="1"/>
              <a:stretch/>
            </p:blipFill>
            <p:spPr bwMode="auto">
              <a:xfrm>
                <a:off x="7360041" y="5602638"/>
                <a:ext cx="406009" cy="7600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33" y="1429000"/>
            <a:ext cx="5333334" cy="4000000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2882900" y="5867400"/>
            <a:ext cx="3365500" cy="228600"/>
            <a:chOff x="2882900" y="5867400"/>
            <a:chExt cx="3365500" cy="228600"/>
          </a:xfrm>
        </p:grpSpPr>
        <p:sp>
          <p:nvSpPr>
            <p:cNvPr id="28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0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411356" y="381000"/>
            <a:ext cx="1714500" cy="1287699"/>
            <a:chOff x="7411356" y="381000"/>
            <a:chExt cx="1714500" cy="1287699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356" y="381000"/>
              <a:ext cx="1714500" cy="1287699"/>
            </a:xfrm>
            <a:prstGeom prst="rect">
              <a:avLst/>
            </a:prstGeom>
          </p:spPr>
        </p:pic>
        <p:sp>
          <p:nvSpPr>
            <p:cNvPr id="40" name="이등변 삼각형 39"/>
            <p:cNvSpPr/>
            <p:nvPr/>
          </p:nvSpPr>
          <p:spPr bwMode="auto">
            <a:xfrm rot="10800000">
              <a:off x="8253800" y="937260"/>
              <a:ext cx="151563" cy="142875"/>
            </a:xfrm>
            <a:prstGeom prst="triangle">
              <a:avLst/>
            </a:prstGeom>
            <a:solidFill>
              <a:srgbClr val="FFFF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33" y="1429000"/>
            <a:ext cx="5333334" cy="4000000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215900" y="2590800"/>
            <a:ext cx="3835465" cy="3753820"/>
            <a:chOff x="215900" y="2590800"/>
            <a:chExt cx="3835465" cy="3753820"/>
          </a:xfrm>
        </p:grpSpPr>
        <p:grpSp>
          <p:nvGrpSpPr>
            <p:cNvPr id="24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5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6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6" name="직선 연결선 5"/>
            <p:cNvCxnSpPr/>
            <p:nvPr/>
          </p:nvCxnSpPr>
          <p:spPr bwMode="auto">
            <a:xfrm flipH="1">
              <a:off x="1435100" y="2590800"/>
              <a:ext cx="2616265" cy="29918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그룹 45"/>
          <p:cNvGrpSpPr/>
          <p:nvPr/>
        </p:nvGrpSpPr>
        <p:grpSpPr>
          <a:xfrm>
            <a:off x="3771900" y="3029918"/>
            <a:ext cx="1714500" cy="3294682"/>
            <a:chOff x="3771900" y="3029918"/>
            <a:chExt cx="1714500" cy="3294682"/>
          </a:xfrm>
        </p:grpSpPr>
        <p:grpSp>
          <p:nvGrpSpPr>
            <p:cNvPr id="26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41" name="직선 연결선 40"/>
            <p:cNvCxnSpPr>
              <a:endCxn id="34" idx="0"/>
            </p:cNvCxnSpPr>
            <p:nvPr/>
          </p:nvCxnSpPr>
          <p:spPr bwMode="auto">
            <a:xfrm flipH="1">
              <a:off x="4445033" y="3029918"/>
              <a:ext cx="1041367" cy="253268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" name="그룹 46"/>
          <p:cNvGrpSpPr/>
          <p:nvPr/>
        </p:nvGrpSpPr>
        <p:grpSpPr>
          <a:xfrm>
            <a:off x="6108767" y="3029918"/>
            <a:ext cx="2120833" cy="3332782"/>
            <a:chOff x="6108767" y="3029918"/>
            <a:chExt cx="2120833" cy="3332782"/>
          </a:xfrm>
        </p:grpSpPr>
        <p:grpSp>
          <p:nvGrpSpPr>
            <p:cNvPr id="27" name="Group 18"/>
            <p:cNvGrpSpPr/>
            <p:nvPr/>
          </p:nvGrpSpPr>
          <p:grpSpPr>
            <a:xfrm>
              <a:off x="6781800" y="5602638"/>
              <a:ext cx="1447800" cy="760062"/>
              <a:chOff x="6781800" y="5602638"/>
              <a:chExt cx="1447800" cy="760062"/>
            </a:xfrm>
          </p:grpSpPr>
          <p:sp>
            <p:nvSpPr>
              <p:cNvPr id="31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2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t="254" r="40429" b="1"/>
              <a:stretch/>
            </p:blipFill>
            <p:spPr bwMode="auto">
              <a:xfrm>
                <a:off x="7330440" y="5602638"/>
                <a:ext cx="426329" cy="7600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44" name="직선 연결선 43"/>
            <p:cNvCxnSpPr>
              <a:endCxn id="31" idx="0"/>
            </p:cNvCxnSpPr>
            <p:nvPr/>
          </p:nvCxnSpPr>
          <p:spPr bwMode="auto">
            <a:xfrm>
              <a:off x="6108767" y="3029918"/>
              <a:ext cx="1396933" cy="25727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sz="2400" dirty="0" smtClean="0"/>
              <a:t>At </a:t>
            </a:r>
            <a:r>
              <a:rPr lang="en-US" sz="2400" i="1" dirty="0" smtClean="0"/>
              <a:t>x</a:t>
            </a:r>
            <a:r>
              <a:rPr lang="en-US" sz="2400" dirty="0" smtClean="0"/>
              <a:t> = 0 m (EW) and </a:t>
            </a:r>
            <a:r>
              <a:rPr lang="en-US" sz="2400" i="1" dirty="0" smtClean="0"/>
              <a:t>y</a:t>
            </a:r>
            <a:r>
              <a:rPr lang="en-US" sz="2400" dirty="0" smtClean="0"/>
              <a:t> = 0 m (NS)</a:t>
            </a:r>
            <a:endParaRPr lang="en-CA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63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00" y="1761000"/>
            <a:ext cx="3240000" cy="243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0.003s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13876" r="7500" b="21124"/>
          <a:stretch/>
        </p:blipFill>
        <p:spPr>
          <a:xfrm>
            <a:off x="901700" y="4191000"/>
            <a:ext cx="7556500" cy="2057400"/>
          </a:xfrm>
          <a:prstGeom prst="rect">
            <a:avLst/>
          </a:prstGeom>
          <a:ln>
            <a:noFill/>
          </a:ln>
        </p:spPr>
      </p:pic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latin typeface="Arial" pitchFamily="34" charset="0"/>
                <a:cs typeface="Arial" pitchFamily="34" charset="0"/>
              </a:rPr>
              <a:t>l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og</a:t>
            </a:r>
            <a:r>
              <a:rPr lang="en-CA" sz="1200" b="1" baseline="-250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latin typeface="Arial" pitchFamily="34" charset="0"/>
                <a:cs typeface="Arial" pitchFamily="34" charset="0"/>
              </a:rPr>
              <a:t>l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og</a:t>
            </a:r>
            <a:r>
              <a:rPr lang="en-CA" sz="1200" b="1" baseline="-250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6629"/>
            <a:ext cx="3377867" cy="25334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411356" y="381000"/>
            <a:ext cx="1714500" cy="1287699"/>
            <a:chOff x="7411356" y="381000"/>
            <a:chExt cx="1714500" cy="128769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356" y="381000"/>
              <a:ext cx="1714500" cy="1287699"/>
            </a:xfrm>
            <a:prstGeom prst="rect">
              <a:avLst/>
            </a:prstGeom>
          </p:spPr>
        </p:pic>
        <p:cxnSp>
          <p:nvCxnSpPr>
            <p:cNvPr id="31" name="직선 연결선 30"/>
            <p:cNvCxnSpPr/>
            <p:nvPr/>
          </p:nvCxnSpPr>
          <p:spPr bwMode="auto">
            <a:xfrm>
              <a:off x="7829550" y="996274"/>
              <a:ext cx="10045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" name="이등변 삼각형 2"/>
            <p:cNvSpPr/>
            <p:nvPr/>
          </p:nvSpPr>
          <p:spPr bwMode="auto">
            <a:xfrm rot="10800000">
              <a:off x="8253800" y="937260"/>
              <a:ext cx="151563" cy="142875"/>
            </a:xfrm>
            <a:prstGeom prst="triangle">
              <a:avLst/>
            </a:prstGeom>
            <a:solidFill>
              <a:srgbClr val="FFFF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cxnSp>
        <p:nvCxnSpPr>
          <p:cNvPr id="35" name="직선 연결선 34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연결선 36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타원 6"/>
          <p:cNvSpPr/>
          <p:nvPr/>
        </p:nvSpPr>
        <p:spPr bwMode="auto">
          <a:xfrm>
            <a:off x="2141604" y="2085975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1" t="9677" r="10709" b="71273"/>
          <a:stretch/>
        </p:blipFill>
        <p:spPr>
          <a:xfrm>
            <a:off x="5632080" y="2895600"/>
            <a:ext cx="708660" cy="600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8420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0.006s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13889" r="7500" b="21111"/>
          <a:stretch/>
        </p:blipFill>
        <p:spPr>
          <a:xfrm>
            <a:off x="901700" y="4190400"/>
            <a:ext cx="7556500" cy="2057401"/>
          </a:xfrm>
          <a:prstGeom prst="rect">
            <a:avLst/>
          </a:prstGeom>
          <a:ln>
            <a:noFill/>
          </a:ln>
        </p:spPr>
      </p:pic>
      <p:sp>
        <p:nvSpPr>
          <p:cNvPr id="7" name="직사각형 6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latin typeface="Arial" pitchFamily="34" charset="0"/>
                <a:cs typeface="Arial" pitchFamily="34" charset="0"/>
              </a:rPr>
              <a:t>l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og</a:t>
            </a:r>
            <a:r>
              <a:rPr lang="en-CA" sz="1200" b="1" baseline="-250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latin typeface="Arial" pitchFamily="34" charset="0"/>
                <a:cs typeface="Arial" pitchFamily="34" charset="0"/>
              </a:rPr>
              <a:t>l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og</a:t>
            </a:r>
            <a:r>
              <a:rPr lang="en-CA" sz="1200" b="1" baseline="-250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7411356" y="381000"/>
            <a:ext cx="1714500" cy="1287699"/>
            <a:chOff x="7411356" y="381000"/>
            <a:chExt cx="1714500" cy="128769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356" y="381000"/>
              <a:ext cx="1714500" cy="1287699"/>
            </a:xfrm>
            <a:prstGeom prst="rect">
              <a:avLst/>
            </a:prstGeom>
          </p:spPr>
        </p:pic>
        <p:cxnSp>
          <p:nvCxnSpPr>
            <p:cNvPr id="30" name="직선 연결선 29"/>
            <p:cNvCxnSpPr/>
            <p:nvPr/>
          </p:nvCxnSpPr>
          <p:spPr bwMode="auto">
            <a:xfrm>
              <a:off x="7829550" y="996274"/>
              <a:ext cx="10045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이등변 삼각형 30"/>
            <p:cNvSpPr/>
            <p:nvPr/>
          </p:nvSpPr>
          <p:spPr bwMode="auto">
            <a:xfrm rot="10800000">
              <a:off x="8253800" y="937260"/>
              <a:ext cx="151563" cy="142875"/>
            </a:xfrm>
            <a:prstGeom prst="triangle">
              <a:avLst/>
            </a:prstGeom>
            <a:solidFill>
              <a:srgbClr val="FFFF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6629"/>
            <a:ext cx="3377867" cy="25334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00" y="1760400"/>
            <a:ext cx="3240000" cy="2430000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직선 연결선 34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타원 36"/>
          <p:cNvSpPr/>
          <p:nvPr/>
        </p:nvSpPr>
        <p:spPr bwMode="auto">
          <a:xfrm>
            <a:off x="2541654" y="2227329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2541654" y="2371725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1" t="9677" r="10709" b="71273"/>
          <a:stretch/>
        </p:blipFill>
        <p:spPr>
          <a:xfrm>
            <a:off x="5632080" y="3124200"/>
            <a:ext cx="708660" cy="600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428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0.012s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13889" r="7500" b="21111"/>
          <a:stretch/>
        </p:blipFill>
        <p:spPr>
          <a:xfrm>
            <a:off x="901700" y="4190400"/>
            <a:ext cx="7556500" cy="2057401"/>
          </a:xfrm>
          <a:prstGeom prst="rect">
            <a:avLst/>
          </a:prstGeom>
          <a:ln>
            <a:noFill/>
          </a:ln>
        </p:spPr>
      </p:pic>
      <p:sp>
        <p:nvSpPr>
          <p:cNvPr id="26" name="직사각형 25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latin typeface="Arial" pitchFamily="34" charset="0"/>
                <a:cs typeface="Arial" pitchFamily="34" charset="0"/>
              </a:rPr>
              <a:t>l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og</a:t>
            </a:r>
            <a:r>
              <a:rPr lang="en-CA" sz="1200" b="1" baseline="-250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latin typeface="Arial" pitchFamily="34" charset="0"/>
                <a:cs typeface="Arial" pitchFamily="34" charset="0"/>
              </a:rPr>
              <a:t>l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og</a:t>
            </a:r>
            <a:r>
              <a:rPr lang="en-CA" sz="1200" b="1" baseline="-250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7411356" y="381000"/>
            <a:ext cx="1714500" cy="1287699"/>
            <a:chOff x="7411356" y="381000"/>
            <a:chExt cx="1714500" cy="128769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356" y="381000"/>
              <a:ext cx="1714500" cy="1287699"/>
            </a:xfrm>
            <a:prstGeom prst="rect">
              <a:avLst/>
            </a:prstGeom>
          </p:spPr>
        </p:pic>
        <p:cxnSp>
          <p:nvCxnSpPr>
            <p:cNvPr id="30" name="직선 연결선 29"/>
            <p:cNvCxnSpPr/>
            <p:nvPr/>
          </p:nvCxnSpPr>
          <p:spPr bwMode="auto">
            <a:xfrm>
              <a:off x="7829550" y="996274"/>
              <a:ext cx="10045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이등변 삼각형 30"/>
            <p:cNvSpPr/>
            <p:nvPr/>
          </p:nvSpPr>
          <p:spPr bwMode="auto">
            <a:xfrm rot="10800000">
              <a:off x="8253800" y="937260"/>
              <a:ext cx="151563" cy="142875"/>
            </a:xfrm>
            <a:prstGeom prst="triangle">
              <a:avLst/>
            </a:prstGeom>
            <a:solidFill>
              <a:srgbClr val="FFFF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6629"/>
            <a:ext cx="3377867" cy="25334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00" y="1760400"/>
            <a:ext cx="3240000" cy="2430000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직선 연결선 34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연결선 35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타원 36"/>
          <p:cNvSpPr/>
          <p:nvPr/>
        </p:nvSpPr>
        <p:spPr bwMode="auto">
          <a:xfrm>
            <a:off x="2941704" y="2359158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1" t="9677" r="10709" b="71273"/>
          <a:stretch/>
        </p:blipFill>
        <p:spPr>
          <a:xfrm>
            <a:off x="5632080" y="3124200"/>
            <a:ext cx="708660" cy="600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7983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</a:t>
            </a:r>
            <a:r>
              <a:rPr lang="en-US" dirty="0" smtClean="0">
                <a:solidFill>
                  <a:srgbClr val="FF0000"/>
                </a:solidFill>
              </a:rPr>
              <a:t>0.024s </a:t>
            </a:r>
            <a:endParaRPr lang="en-CA" dirty="0" smtClean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5130800" y="7086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13889" r="7500" b="21111"/>
          <a:stretch/>
        </p:blipFill>
        <p:spPr>
          <a:xfrm>
            <a:off x="901700" y="4190400"/>
            <a:ext cx="7556500" cy="2057401"/>
          </a:xfrm>
          <a:prstGeom prst="rect">
            <a:avLst/>
          </a:prstGeom>
          <a:ln>
            <a:noFill/>
          </a:ln>
        </p:spPr>
      </p:pic>
      <p:sp>
        <p:nvSpPr>
          <p:cNvPr id="24" name="직사각형 23"/>
          <p:cNvSpPr/>
          <p:nvPr/>
        </p:nvSpPr>
        <p:spPr bwMode="auto">
          <a:xfrm>
            <a:off x="901700" y="2286000"/>
            <a:ext cx="75565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2792800" y="5137080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latin typeface="Arial" pitchFamily="34" charset="0"/>
                <a:cs typeface="Arial" pitchFamily="34" charset="0"/>
              </a:rPr>
              <a:t>l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og</a:t>
            </a:r>
            <a:r>
              <a:rPr lang="en-CA" sz="1200" b="1" baseline="-250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 rot="5400000">
            <a:off x="534282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latin typeface="Arial" pitchFamily="34" charset="0"/>
                <a:cs typeface="Arial" pitchFamily="34" charset="0"/>
              </a:rPr>
              <a:t>l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og</a:t>
            </a:r>
            <a:r>
              <a:rPr lang="en-CA" sz="1200" b="1" baseline="-250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 rot="5400000">
            <a:off x="7898200" y="5132001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db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CA" sz="1200" b="1" dirty="0" err="1" smtClean="0">
                <a:latin typeface="Arial" pitchFamily="34" charset="0"/>
                <a:cs typeface="Arial" pitchFamily="34" charset="0"/>
              </a:rPr>
              <a:t>dt</a:t>
            </a:r>
            <a:r>
              <a:rPr lang="en-CA" sz="1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CA" sz="1200" b="1" dirty="0" smtClean="0">
                <a:latin typeface="Arial" pitchFamily="34" charset="0"/>
                <a:cs typeface="Arial" pitchFamily="34" charset="0"/>
              </a:rPr>
              <a:t>(T/s)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7411356" y="381000"/>
            <a:ext cx="1714500" cy="1287699"/>
            <a:chOff x="7411356" y="381000"/>
            <a:chExt cx="1714500" cy="1287699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356" y="381000"/>
              <a:ext cx="1714500" cy="1287699"/>
            </a:xfrm>
            <a:prstGeom prst="rect">
              <a:avLst/>
            </a:prstGeom>
          </p:spPr>
        </p:pic>
        <p:cxnSp>
          <p:nvCxnSpPr>
            <p:cNvPr id="37" name="직선 연결선 36"/>
            <p:cNvCxnSpPr/>
            <p:nvPr/>
          </p:nvCxnSpPr>
          <p:spPr bwMode="auto">
            <a:xfrm>
              <a:off x="7829550" y="996274"/>
              <a:ext cx="10045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이등변 삼각형 37"/>
            <p:cNvSpPr/>
            <p:nvPr/>
          </p:nvSpPr>
          <p:spPr bwMode="auto">
            <a:xfrm rot="10800000">
              <a:off x="8253800" y="937260"/>
              <a:ext cx="151563" cy="142875"/>
            </a:xfrm>
            <a:prstGeom prst="triangle">
              <a:avLst/>
            </a:prstGeom>
            <a:solidFill>
              <a:srgbClr val="FFFF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6629"/>
            <a:ext cx="3377867" cy="25334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00" y="1760400"/>
            <a:ext cx="3240000" cy="2430000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 bwMode="auto">
          <a:xfrm>
            <a:off x="1202955" y="527050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직선 연결선 41"/>
          <p:cNvCxnSpPr/>
          <p:nvPr/>
        </p:nvCxnSpPr>
        <p:spPr bwMode="auto">
          <a:xfrm>
            <a:off x="3779520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직선 연결선 42"/>
          <p:cNvCxnSpPr/>
          <p:nvPr/>
        </p:nvCxnSpPr>
        <p:spPr bwMode="auto">
          <a:xfrm>
            <a:off x="6361695" y="5273040"/>
            <a:ext cx="1410705" cy="50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타원 43"/>
          <p:cNvSpPr/>
          <p:nvPr/>
        </p:nvSpPr>
        <p:spPr bwMode="auto">
          <a:xfrm>
            <a:off x="3343275" y="2606808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3343275" y="2428875"/>
            <a:ext cx="125346" cy="12534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1" t="9677" r="10709" b="71273"/>
          <a:stretch/>
        </p:blipFill>
        <p:spPr>
          <a:xfrm>
            <a:off x="5632080" y="3124200"/>
            <a:ext cx="708660" cy="600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4331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34189" y="2159270"/>
            <a:ext cx="4618811" cy="3708130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dirty="0" smtClean="0"/>
              <a:t>At each time 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4"/>
            <a:ext cx="8418686" cy="650875"/>
          </a:xfrm>
        </p:spPr>
        <p:txBody>
          <a:bodyPr/>
          <a:lstStyle/>
          <a:p>
            <a:r>
              <a:rPr lang="en-CA" dirty="0" smtClean="0"/>
              <a:t>Linear Inversion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9" y="3600979"/>
            <a:ext cx="3647217" cy="104722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8" y="5022119"/>
            <a:ext cx="3610058" cy="3880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2344400" y="935941"/>
            <a:ext cx="2660620" cy="2823865"/>
            <a:chOff x="5976696" y="1214735"/>
            <a:chExt cx="2660620" cy="2823865"/>
          </a:xfrm>
        </p:grpSpPr>
        <p:pic>
          <p:nvPicPr>
            <p:cNvPr id="21" name="Picture 20" descr="mesh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70170"/>
              <a:ext cx="2541316" cy="246843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976696" y="1214735"/>
              <a:ext cx="2633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3D volume of </a:t>
              </a: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484754"/>
              </p:ext>
            </p:extLst>
          </p:nvPr>
        </p:nvGraphicFramePr>
        <p:xfrm>
          <a:off x="-4841875" y="2727325"/>
          <a:ext cx="25082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5" name="Equation" r:id="rId7" imgW="698400" imgH="228600" progId="Equation.DSMT4">
                  <p:embed/>
                </p:oleObj>
              </mc:Choice>
              <mc:Fallback>
                <p:oleObj name="Equation" r:id="rId7" imgW="698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841875" y="2727325"/>
                        <a:ext cx="250825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762000" y="2530500"/>
            <a:ext cx="3762458" cy="796900"/>
            <a:chOff x="762000" y="2374472"/>
            <a:chExt cx="3762458" cy="796900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784339" y="2374472"/>
              <a:ext cx="3740119" cy="374864"/>
            </a:xfrm>
            <a:prstGeom prst="rect">
              <a:avLst/>
            </a:prstGeom>
          </p:spPr>
        </p:pic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759770"/>
              <a:ext cx="1244268" cy="411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8282"/>
              </p:ext>
            </p:extLst>
          </p:nvPr>
        </p:nvGraphicFramePr>
        <p:xfrm>
          <a:off x="-6553200" y="-228600"/>
          <a:ext cx="44259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6" name="Equation" r:id="rId11" imgW="1231560" imgH="279360" progId="Equation.DSMT4">
                  <p:embed/>
                </p:oleObj>
              </mc:Choice>
              <mc:Fallback>
                <p:oleObj name="Equation" r:id="rId11" imgW="1231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553200" y="-228600"/>
                        <a:ext cx="44259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5293348" y="2183793"/>
            <a:ext cx="3088652" cy="1778607"/>
            <a:chOff x="5140948" y="1981199"/>
            <a:chExt cx="3088652" cy="1778607"/>
          </a:xfrm>
        </p:grpSpPr>
        <p:sp>
          <p:nvSpPr>
            <p:cNvPr id="35" name="Rounded Rectangle 34"/>
            <p:cNvSpPr/>
            <p:nvPr/>
          </p:nvSpPr>
          <p:spPr>
            <a:xfrm>
              <a:off x="5140948" y="1981199"/>
              <a:ext cx="3088652" cy="1778607"/>
            </a:xfrm>
            <a:prstGeom prst="roundRect">
              <a:avLst/>
            </a:prstGeom>
            <a:solidFill>
              <a:srgbClr val="FFFF00">
                <a:alpha val="72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CA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Pictur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2781542"/>
              <a:ext cx="1943100" cy="742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2" name="Picture 1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2078634"/>
              <a:ext cx="2362200" cy="538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18806"/>
              </p:ext>
            </p:extLst>
          </p:nvPr>
        </p:nvGraphicFramePr>
        <p:xfrm>
          <a:off x="-4857750" y="1201738"/>
          <a:ext cx="11874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7" name="Equation" r:id="rId15" imgW="330120" imgH="279360" progId="Equation.DSMT4">
                  <p:embed/>
                </p:oleObj>
              </mc:Choice>
              <mc:Fallback>
                <p:oleObj name="Equation" r:id="rId15" imgW="3301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857750" y="1201738"/>
                        <a:ext cx="11874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5729522" y="4191000"/>
            <a:ext cx="2271478" cy="2112093"/>
            <a:chOff x="5532016" y="3929326"/>
            <a:chExt cx="2271478" cy="2112093"/>
          </a:xfrm>
        </p:grpSpPr>
        <p:pic>
          <p:nvPicPr>
            <p:cNvPr id="18448" name="Picture 16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016" y="3933825"/>
              <a:ext cx="1954633" cy="2107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7" name="Picture 1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929326"/>
              <a:ext cx="488294" cy="414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3432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Recovered pseudo chargeability</a:t>
            </a:r>
            <a:endParaRPr lang="en-CA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-6569890" y="2790547"/>
            <a:ext cx="5716518" cy="1824893"/>
            <a:chOff x="76200" y="4621329"/>
            <a:chExt cx="5716518" cy="1824893"/>
          </a:xfrm>
        </p:grpSpPr>
        <p:sp>
          <p:nvSpPr>
            <p:cNvPr id="8" name="TextBox 7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200" y="4698547"/>
              <a:ext cx="5569163" cy="1747675"/>
              <a:chOff x="105620" y="4774747"/>
              <a:chExt cx="5569163" cy="1747675"/>
            </a:xfrm>
          </p:grpSpPr>
          <p:sp>
            <p:nvSpPr>
              <p:cNvPr id="12" name="직사각형 1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직선 연결선 19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1994689" y="6183868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58775" y="1893280"/>
            <a:ext cx="6270625" cy="4512553"/>
            <a:chOff x="358775" y="1893280"/>
            <a:chExt cx="6270625" cy="4512553"/>
          </a:xfrm>
        </p:grpSpPr>
        <p:grpSp>
          <p:nvGrpSpPr>
            <p:cNvPr id="44" name="그룹 43"/>
            <p:cNvGrpSpPr/>
            <p:nvPr/>
          </p:nvGrpSpPr>
          <p:grpSpPr>
            <a:xfrm>
              <a:off x="358775" y="2280967"/>
              <a:ext cx="5508625" cy="1833833"/>
              <a:chOff x="2263775" y="3487467"/>
              <a:chExt cx="5508625" cy="1833833"/>
            </a:xfrm>
          </p:grpSpPr>
          <p:pic>
            <p:nvPicPr>
              <p:cNvPr id="63" name="그림 6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67" t="49639" r="26917" b="24368"/>
              <a:stretch/>
            </p:blipFill>
            <p:spPr>
              <a:xfrm>
                <a:off x="2590800" y="3566160"/>
                <a:ext cx="4244340" cy="1097280"/>
              </a:xfrm>
              <a:prstGeom prst="rect">
                <a:avLst/>
              </a:prstGeom>
            </p:spPr>
          </p:pic>
          <p:sp>
            <p:nvSpPr>
              <p:cNvPr id="64" name="직사각형 63"/>
              <p:cNvSpPr/>
              <p:nvPr/>
            </p:nvSpPr>
            <p:spPr bwMode="auto">
              <a:xfrm>
                <a:off x="2590800" y="3566160"/>
                <a:ext cx="4244340" cy="10972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pic>
            <p:nvPicPr>
              <p:cNvPr id="6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3775" y="3487467"/>
                <a:ext cx="5508625" cy="18338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704360" y="1893280"/>
              <a:ext cx="5925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Without</a:t>
              </a:r>
              <a:r>
                <a:rPr lang="en-US" sz="2400" dirty="0" smtClean="0">
                  <a:latin typeface="Arial" pitchFamily="34" charset="0"/>
                  <a:cs typeface="Arial" pitchFamily="34" charset="0"/>
                </a:rPr>
                <a:t> depth weighting</a:t>
              </a:r>
              <a:endParaRPr lang="en-CA" sz="24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358775" y="4186520"/>
              <a:ext cx="6252065" cy="2219313"/>
              <a:chOff x="358775" y="4186520"/>
              <a:chExt cx="6252065" cy="2219313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358775" y="4572000"/>
                <a:ext cx="5508625" cy="1833833"/>
                <a:chOff x="2111375" y="3335067"/>
                <a:chExt cx="5508625" cy="1833833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667" t="49639" r="26917" b="24368"/>
                <a:stretch/>
              </p:blipFill>
              <p:spPr>
                <a:xfrm>
                  <a:off x="2438400" y="3413760"/>
                  <a:ext cx="4244340" cy="1097280"/>
                </a:xfrm>
                <a:prstGeom prst="rect">
                  <a:avLst/>
                </a:prstGeom>
              </p:spPr>
            </p:pic>
            <p:sp>
              <p:nvSpPr>
                <p:cNvPr id="6" name="직사각형 5"/>
                <p:cNvSpPr/>
                <p:nvPr/>
              </p:nvSpPr>
              <p:spPr bwMode="auto">
                <a:xfrm>
                  <a:off x="2438400" y="3413760"/>
                  <a:ext cx="4244340" cy="109728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itchFamily="34" charset="0"/>
                  </a:endParaRPr>
                </a:p>
              </p:txBody>
            </p:sp>
            <p:pic>
              <p:nvPicPr>
                <p:cNvPr id="15363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11375" y="3335067"/>
                  <a:ext cx="5508625" cy="18338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69" name="TextBox 68"/>
              <p:cNvSpPr txBox="1"/>
              <p:nvPr/>
            </p:nvSpPr>
            <p:spPr>
              <a:xfrm>
                <a:off x="685800" y="4186520"/>
                <a:ext cx="5925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With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depth weighting</a:t>
                </a:r>
                <a:endParaRPr lang="en-CA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2" name="TextBox 81"/>
          <p:cNvSpPr txBox="1"/>
          <p:nvPr/>
        </p:nvSpPr>
        <p:spPr>
          <a:xfrm>
            <a:off x="684256" y="1371600"/>
            <a:ext cx="365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smtClean="0">
                <a:latin typeface="Arial" pitchFamily="34" charset="0"/>
                <a:cs typeface="Arial" pitchFamily="34" charset="0"/>
              </a:rPr>
              <a:t>&lt;Cross section&gt;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93" y="3886200"/>
            <a:ext cx="2705463" cy="24384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669587" y="1447800"/>
            <a:ext cx="3474413" cy="2052014"/>
            <a:chOff x="5486400" y="1371600"/>
            <a:chExt cx="3474413" cy="2052014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0" t="10800" r="22500"/>
            <a:stretch/>
          </p:blipFill>
          <p:spPr>
            <a:xfrm>
              <a:off x="5486400" y="1371600"/>
              <a:ext cx="2927584" cy="2052014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7" t="7447" r="208" b="12677"/>
            <a:stretch/>
          </p:blipFill>
          <p:spPr>
            <a:xfrm>
              <a:off x="8229600" y="1371600"/>
              <a:ext cx="731213" cy="1875720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5638800" y="1211818"/>
            <a:ext cx="319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latin typeface="Arial" pitchFamily="34" charset="0"/>
                <a:cs typeface="Arial" pitchFamily="34" charset="0"/>
              </a:rPr>
              <a:t>Sensitivity volume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3600" y="3669268"/>
            <a:ext cx="319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latin typeface="Arial" pitchFamily="34" charset="0"/>
                <a:cs typeface="Arial" pitchFamily="34" charset="0"/>
              </a:rPr>
              <a:t>Depth weighting</a:t>
            </a:r>
          </a:p>
        </p:txBody>
      </p:sp>
    </p:spTree>
    <p:extLst>
      <p:ext uri="{BB962C8B-B14F-4D97-AF65-F5344CB8AC3E}">
        <p14:creationId xmlns:p14="http://schemas.microsoft.com/office/powerpoint/2010/main" val="127329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smtClean="0"/>
              <a:t>At four different time channels</a:t>
            </a:r>
            <a:endParaRPr lang="en-CA" dirty="0" smtClean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Recovered pseudo chargeability</a:t>
            </a:r>
            <a:br>
              <a:rPr lang="en-US" dirty="0" smtClean="0"/>
            </a:br>
            <a:endParaRPr lang="en-CA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-6972804" y="2879785"/>
            <a:ext cx="5716518" cy="1824893"/>
            <a:chOff x="76200" y="4621329"/>
            <a:chExt cx="5716518" cy="1824893"/>
          </a:xfrm>
        </p:grpSpPr>
        <p:sp>
          <p:nvSpPr>
            <p:cNvPr id="8" name="TextBox 7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200" y="4698547"/>
              <a:ext cx="5569163" cy="1747675"/>
              <a:chOff x="105620" y="4774747"/>
              <a:chExt cx="5569163" cy="1747675"/>
            </a:xfrm>
          </p:grpSpPr>
          <p:sp>
            <p:nvSpPr>
              <p:cNvPr id="12" name="직사각형 1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직선 연결선 19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1994689" y="6183868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564057" y="2086278"/>
            <a:ext cx="4320000" cy="1703521"/>
            <a:chOff x="564057" y="1171878"/>
            <a:chExt cx="4320000" cy="1703521"/>
          </a:xfrm>
        </p:grpSpPr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57" y="1180572"/>
              <a:ext cx="4320000" cy="1694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800100" y="1171878"/>
              <a:ext cx="2474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400" b="1" baseline="-25000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 = 0.02s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64057" y="3695172"/>
            <a:ext cx="4320000" cy="1694827"/>
            <a:chOff x="564057" y="2780772"/>
            <a:chExt cx="4320000" cy="1694827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57" y="2780772"/>
              <a:ext cx="4320000" cy="1694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TextBox 86"/>
            <p:cNvSpPr txBox="1"/>
            <p:nvPr/>
          </p:nvSpPr>
          <p:spPr>
            <a:xfrm>
              <a:off x="819150" y="2795885"/>
              <a:ext cx="2762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400" b="1" baseline="-25000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 = 0.024s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671600" y="2115173"/>
            <a:ext cx="4320000" cy="1694827"/>
            <a:chOff x="4671600" y="1180572"/>
            <a:chExt cx="4320000" cy="1694827"/>
          </a:xfrm>
        </p:grpSpPr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600" y="1180572"/>
              <a:ext cx="4320000" cy="1694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4884057" y="1180572"/>
              <a:ext cx="2474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400" b="1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 = 0.05s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671600" y="3695172"/>
            <a:ext cx="4320000" cy="1715028"/>
            <a:chOff x="4671600" y="2780772"/>
            <a:chExt cx="4320000" cy="1715028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600" y="2780772"/>
              <a:ext cx="4320000" cy="1715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88"/>
            <p:cNvSpPr txBox="1"/>
            <p:nvPr/>
          </p:nvSpPr>
          <p:spPr>
            <a:xfrm>
              <a:off x="4884057" y="2807422"/>
              <a:ext cx="2474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400" b="1" cap="all" baseline="-25000" dirty="0" smtClean="0">
                  <a:latin typeface="Arial" pitchFamily="34" charset="0"/>
                  <a:cs typeface="Arial" pitchFamily="34" charset="0"/>
                </a:rPr>
                <a:t>4</a:t>
              </a:r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 = 0.1s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185989" y="2931976"/>
            <a:ext cx="4176711" cy="1684474"/>
            <a:chOff x="2185989" y="2931976"/>
            <a:chExt cx="4176711" cy="1684474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2185989" y="2942385"/>
              <a:ext cx="60006" cy="62753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2190750" y="4533900"/>
              <a:ext cx="60006" cy="62753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6302694" y="4553697"/>
              <a:ext cx="60006" cy="62753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6298091" y="2931976"/>
              <a:ext cx="60006" cy="62753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890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400" y="1236000"/>
            <a:ext cx="10077599" cy="3488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723486" cy="685800"/>
          </a:xfrm>
        </p:spPr>
        <p:txBody>
          <a:bodyPr/>
          <a:lstStyle/>
          <a:p>
            <a:r>
              <a:rPr lang="en-CA" dirty="0"/>
              <a:t>Effects of background conductivity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" y="10848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True</a:t>
            </a: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ackground </a:t>
            </a:r>
            <a:r>
              <a:rPr lang="en-US" sz="20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l-GR" altLang="ko-KR" sz="2000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sz="2000" b="1" kern="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000" b="1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32666" y="1084800"/>
            <a:ext cx="2734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Wrong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Background </a:t>
            </a:r>
            <a:r>
              <a:rPr lang="en-US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(2×</a:t>
            </a:r>
            <a:r>
              <a:rPr lang="el-GR" altLang="ko-KR" sz="2000" b="1" kern="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sz="2000" b="1" kern="0" baseline="-25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0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52066" y="1084800"/>
            <a:ext cx="2734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Wrong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background </a:t>
            </a: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(0.5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×</a:t>
            </a:r>
            <a:r>
              <a:rPr lang="el-GR" altLang="ko-KR" sz="20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sz="2000" kern="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762000" y="2932575"/>
            <a:ext cx="7258050" cy="1125"/>
            <a:chOff x="762000" y="2932575"/>
            <a:chExt cx="7258050" cy="1125"/>
          </a:xfrm>
        </p:grpSpPr>
        <p:cxnSp>
          <p:nvCxnSpPr>
            <p:cNvPr id="32" name="직선 연결선 31"/>
            <p:cNvCxnSpPr/>
            <p:nvPr/>
          </p:nvCxnSpPr>
          <p:spPr bwMode="auto">
            <a:xfrm>
              <a:off x="762000" y="2932575"/>
              <a:ext cx="1600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직선 연결선 32"/>
            <p:cNvCxnSpPr/>
            <p:nvPr/>
          </p:nvCxnSpPr>
          <p:spPr bwMode="auto">
            <a:xfrm>
              <a:off x="3590925" y="2933700"/>
              <a:ext cx="1600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직선 연결선 33"/>
            <p:cNvCxnSpPr/>
            <p:nvPr/>
          </p:nvCxnSpPr>
          <p:spPr bwMode="auto">
            <a:xfrm>
              <a:off x="6419850" y="2933700"/>
              <a:ext cx="1600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53" y="3229759"/>
            <a:ext cx="5807747" cy="298928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dash"/>
          </a:ln>
        </p:spPr>
      </p:pic>
      <p:grpSp>
        <p:nvGrpSpPr>
          <p:cNvPr id="5" name="그룹 4"/>
          <p:cNvGrpSpPr/>
          <p:nvPr/>
        </p:nvGrpSpPr>
        <p:grpSpPr>
          <a:xfrm>
            <a:off x="2743200" y="4061460"/>
            <a:ext cx="3566160" cy="1188720"/>
            <a:chOff x="2743200" y="4061460"/>
            <a:chExt cx="3566160" cy="1188720"/>
          </a:xfrm>
        </p:grpSpPr>
        <p:sp>
          <p:nvSpPr>
            <p:cNvPr id="2" name="아래쪽 화살표 1"/>
            <p:cNvSpPr/>
            <p:nvPr/>
          </p:nvSpPr>
          <p:spPr bwMode="auto">
            <a:xfrm flipV="1">
              <a:off x="6080760" y="4061460"/>
              <a:ext cx="228600" cy="441960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9" name="아래쪽 화살표 18"/>
            <p:cNvSpPr/>
            <p:nvPr/>
          </p:nvSpPr>
          <p:spPr bwMode="auto">
            <a:xfrm flipV="1">
              <a:off x="4472940" y="4808220"/>
              <a:ext cx="228600" cy="441960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아래쪽 화살표 20"/>
            <p:cNvSpPr/>
            <p:nvPr/>
          </p:nvSpPr>
          <p:spPr bwMode="auto">
            <a:xfrm flipV="1">
              <a:off x="2743200" y="4061460"/>
              <a:ext cx="228600" cy="441960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35580" y="3733800"/>
            <a:ext cx="3566160" cy="960120"/>
            <a:chOff x="2735580" y="3733800"/>
            <a:chExt cx="3566160" cy="960120"/>
          </a:xfrm>
        </p:grpSpPr>
        <p:sp>
          <p:nvSpPr>
            <p:cNvPr id="16" name="아래쪽 화살표 15"/>
            <p:cNvSpPr/>
            <p:nvPr/>
          </p:nvSpPr>
          <p:spPr bwMode="auto">
            <a:xfrm>
              <a:off x="6073140" y="3733800"/>
              <a:ext cx="228600" cy="21336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0" name="아래쪽 화살표 19"/>
            <p:cNvSpPr/>
            <p:nvPr/>
          </p:nvSpPr>
          <p:spPr bwMode="auto">
            <a:xfrm>
              <a:off x="4465320" y="4480560"/>
              <a:ext cx="228600" cy="21336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아래쪽 화살표 21"/>
            <p:cNvSpPr/>
            <p:nvPr/>
          </p:nvSpPr>
          <p:spPr bwMode="auto">
            <a:xfrm>
              <a:off x="2735580" y="3733800"/>
              <a:ext cx="228600" cy="21336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684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30943" y="1600200"/>
            <a:ext cx="7703457" cy="3886200"/>
          </a:xfrm>
        </p:spPr>
        <p:txBody>
          <a:bodyPr/>
          <a:lstStyle/>
          <a:p>
            <a:r>
              <a:rPr lang="en-CA" dirty="0" smtClean="0"/>
              <a:t>Background for IP problem</a:t>
            </a:r>
          </a:p>
          <a:p>
            <a:r>
              <a:rPr lang="en-CA" dirty="0" smtClean="0"/>
              <a:t>Forward problem in the time domain</a:t>
            </a:r>
          </a:p>
          <a:p>
            <a:r>
              <a:rPr lang="en-CA" dirty="0"/>
              <a:t>I</a:t>
            </a:r>
            <a:r>
              <a:rPr lang="en-CA" dirty="0" smtClean="0"/>
              <a:t>nverse problem</a:t>
            </a:r>
          </a:p>
          <a:p>
            <a:r>
              <a:rPr lang="en-CA" dirty="0" smtClean="0"/>
              <a:t>Field example Mt. Milligan</a:t>
            </a:r>
          </a:p>
          <a:p>
            <a:r>
              <a:rPr lang="en-CA" dirty="0" smtClean="0"/>
              <a:t>Conclusions and the path ahead</a:t>
            </a:r>
          </a:p>
          <a:p>
            <a:endParaRPr lang="en-CA" dirty="0" smtClean="0"/>
          </a:p>
          <a:p>
            <a:endParaRPr lang="en-CA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Outline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4114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266286" cy="685800"/>
          </a:xfrm>
        </p:spPr>
        <p:txBody>
          <a:bodyPr/>
          <a:lstStyle/>
          <a:p>
            <a:r>
              <a:rPr lang="en-CA" dirty="0" smtClean="0"/>
              <a:t>Procedure</a:t>
            </a:r>
            <a:endParaRPr lang="en-CA" dirty="0"/>
          </a:p>
        </p:txBody>
      </p:sp>
      <p:grpSp>
        <p:nvGrpSpPr>
          <p:cNvPr id="44" name="Group 43"/>
          <p:cNvGrpSpPr/>
          <p:nvPr/>
        </p:nvGrpSpPr>
        <p:grpSpPr>
          <a:xfrm>
            <a:off x="634278" y="2275113"/>
            <a:ext cx="3390776" cy="1012372"/>
            <a:chOff x="634278" y="2275113"/>
            <a:chExt cx="3390776" cy="1012372"/>
          </a:xfrm>
        </p:grpSpPr>
        <p:sp>
          <p:nvSpPr>
            <p:cNvPr id="7" name="Rounded Rectangle 6"/>
            <p:cNvSpPr/>
            <p:nvPr/>
          </p:nvSpPr>
          <p:spPr>
            <a:xfrm>
              <a:off x="634278" y="2536372"/>
              <a:ext cx="3390776" cy="751113"/>
            </a:xfrm>
            <a:prstGeom prst="roundRect">
              <a:avLst/>
            </a:prstGeom>
            <a:solidFill>
              <a:srgbClr val="FFFF00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Compute </a:t>
              </a:r>
              <a:r>
                <a:rPr lang="en-CA" b="1" i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CA" b="1" baseline="30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 data at multiple time channels</a:t>
              </a:r>
            </a:p>
          </p:txBody>
        </p:sp>
        <p:cxnSp>
          <p:nvCxnSpPr>
            <p:cNvPr id="12" name="Straight Arrow Connector 11"/>
            <p:cNvCxnSpPr>
              <a:stCxn id="6" idx="2"/>
              <a:endCxn id="7" idx="0"/>
            </p:cNvCxnSpPr>
            <p:nvPr/>
          </p:nvCxnSpPr>
          <p:spPr bwMode="auto">
            <a:xfrm>
              <a:off x="2329666" y="2275113"/>
              <a:ext cx="0" cy="2612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2" name="Group 51"/>
          <p:cNvGrpSpPr/>
          <p:nvPr/>
        </p:nvGrpSpPr>
        <p:grpSpPr>
          <a:xfrm>
            <a:off x="634278" y="4147457"/>
            <a:ext cx="3390776" cy="859972"/>
            <a:chOff x="634278" y="4147457"/>
            <a:chExt cx="3390776" cy="859972"/>
          </a:xfrm>
        </p:grpSpPr>
        <p:sp>
          <p:nvSpPr>
            <p:cNvPr id="9" name="Rounded Rectangle 8"/>
            <p:cNvSpPr/>
            <p:nvPr/>
          </p:nvSpPr>
          <p:spPr>
            <a:xfrm>
              <a:off x="634278" y="4408716"/>
              <a:ext cx="3390776" cy="598713"/>
            </a:xfrm>
            <a:prstGeom prst="roundRect">
              <a:avLst/>
            </a:prstGeom>
            <a:solidFill>
              <a:srgbClr val="FFFF00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Subtract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regional to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obtain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IP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16" name="Straight Arrow Connector 15"/>
            <p:cNvCxnSpPr>
              <a:stCxn id="8" idx="2"/>
              <a:endCxn id="9" idx="0"/>
            </p:cNvCxnSpPr>
            <p:nvPr/>
          </p:nvCxnSpPr>
          <p:spPr bwMode="auto">
            <a:xfrm>
              <a:off x="2329666" y="4147457"/>
              <a:ext cx="0" cy="2612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3" name="Group 52"/>
          <p:cNvGrpSpPr/>
          <p:nvPr/>
        </p:nvGrpSpPr>
        <p:grpSpPr>
          <a:xfrm>
            <a:off x="634278" y="5007429"/>
            <a:ext cx="3390776" cy="859971"/>
            <a:chOff x="634278" y="5007429"/>
            <a:chExt cx="3390776" cy="859971"/>
          </a:xfrm>
        </p:grpSpPr>
        <p:sp>
          <p:nvSpPr>
            <p:cNvPr id="10" name="Rounded Rectangle 9"/>
            <p:cNvSpPr/>
            <p:nvPr/>
          </p:nvSpPr>
          <p:spPr>
            <a:xfrm>
              <a:off x="634278" y="5268687"/>
              <a:ext cx="3390776" cy="598713"/>
            </a:xfrm>
            <a:prstGeom prst="roundRect">
              <a:avLst/>
            </a:prstGeom>
            <a:solidFill>
              <a:srgbClr val="FFFF00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Invert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individual </a:t>
              </a:r>
              <a:endParaRPr lang="en-CA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time </a:t>
              </a: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channels</a:t>
              </a:r>
            </a:p>
          </p:txBody>
        </p:sp>
        <p:cxnSp>
          <p:nvCxnSpPr>
            <p:cNvPr id="18" name="Straight Arrow Connector 17"/>
            <p:cNvCxnSpPr>
              <a:stCxn id="9" idx="2"/>
              <a:endCxn id="10" idx="0"/>
            </p:cNvCxnSpPr>
            <p:nvPr/>
          </p:nvCxnSpPr>
          <p:spPr bwMode="auto">
            <a:xfrm>
              <a:off x="2329666" y="5007429"/>
              <a:ext cx="0" cy="2612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Group 45"/>
          <p:cNvGrpSpPr/>
          <p:nvPr/>
        </p:nvGrpSpPr>
        <p:grpSpPr>
          <a:xfrm>
            <a:off x="634278" y="1244600"/>
            <a:ext cx="8281122" cy="1320872"/>
            <a:chOff x="634278" y="1244600"/>
            <a:chExt cx="8281122" cy="1320872"/>
          </a:xfrm>
        </p:grpSpPr>
        <p:sp>
          <p:nvSpPr>
            <p:cNvPr id="6" name="Rounded Rectangle 5"/>
            <p:cNvSpPr/>
            <p:nvPr/>
          </p:nvSpPr>
          <p:spPr>
            <a:xfrm>
              <a:off x="634278" y="1524000"/>
              <a:ext cx="3390776" cy="751113"/>
            </a:xfrm>
            <a:prstGeom prst="roundRect">
              <a:avLst/>
            </a:prstGeom>
            <a:solidFill>
              <a:srgbClr val="FFFF00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Invert TEM to recover a background 3D </a:t>
              </a:r>
              <a:r>
                <a:rPr lang="el-GR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>
              <a:stCxn id="6" idx="3"/>
              <a:endCxn id="21" idx="1"/>
            </p:cNvCxnSpPr>
            <p:nvPr/>
          </p:nvCxnSpPr>
          <p:spPr bwMode="auto">
            <a:xfrm>
              <a:off x="4025054" y="1899557"/>
              <a:ext cx="842798" cy="54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Rounded Rectangle 20"/>
            <p:cNvSpPr/>
            <p:nvPr/>
          </p:nvSpPr>
          <p:spPr>
            <a:xfrm>
              <a:off x="4867852" y="1244600"/>
              <a:ext cx="4047548" cy="1320872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Attempt to </a:t>
              </a:r>
              <a:r>
                <a:rPr lang="en-CA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avoid soundings/times </a:t>
              </a:r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that have IP coupling </a:t>
              </a:r>
              <a:r>
                <a:rPr lang="en-CA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effects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 smtClean="0"/>
                <a:t>Easy </a:t>
              </a:r>
              <a:r>
                <a:rPr lang="en-CA" sz="1600" dirty="0"/>
                <a:t>if there are </a:t>
              </a:r>
              <a:r>
                <a:rPr lang="en-CA" sz="1600" b="1" dirty="0">
                  <a:solidFill>
                    <a:srgbClr val="FF0000"/>
                  </a:solidFill>
                </a:rPr>
                <a:t>negative transients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34278" y="3187664"/>
            <a:ext cx="8281122" cy="2654264"/>
            <a:chOff x="634278" y="3187664"/>
            <a:chExt cx="8281122" cy="2654264"/>
          </a:xfrm>
        </p:grpSpPr>
        <p:grpSp>
          <p:nvGrpSpPr>
            <p:cNvPr id="50" name="Group 49"/>
            <p:cNvGrpSpPr/>
            <p:nvPr/>
          </p:nvGrpSpPr>
          <p:grpSpPr>
            <a:xfrm>
              <a:off x="634278" y="3187664"/>
              <a:ext cx="8281122" cy="1320872"/>
              <a:chOff x="634278" y="3187664"/>
              <a:chExt cx="8281122" cy="132087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34278" y="3287485"/>
                <a:ext cx="3390776" cy="859972"/>
                <a:chOff x="634278" y="3287485"/>
                <a:chExt cx="3390776" cy="859972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634278" y="3548744"/>
                  <a:ext cx="3390776" cy="598713"/>
                </a:xfrm>
                <a:prstGeom prst="roundRect">
                  <a:avLst/>
                </a:prstGeom>
                <a:solidFill>
                  <a:srgbClr val="FFFF00">
                    <a:alpha val="80000"/>
                  </a:srgb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Estimate a regional field</a:t>
                  </a:r>
                </a:p>
              </p:txBody>
            </p:sp>
            <p:cxnSp>
              <p:nvCxnSpPr>
                <p:cNvPr id="14" name="Straight Arrow Connector 13"/>
                <p:cNvCxnSpPr>
                  <a:stCxn id="7" idx="2"/>
                  <a:endCxn id="8" idx="0"/>
                </p:cNvCxnSpPr>
                <p:nvPr/>
              </p:nvCxnSpPr>
              <p:spPr bwMode="auto">
                <a:xfrm>
                  <a:off x="2329666" y="3287485"/>
                  <a:ext cx="0" cy="2612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025054" y="3187664"/>
                <a:ext cx="4890346" cy="1320872"/>
                <a:chOff x="4025054" y="3187664"/>
                <a:chExt cx="4890346" cy="1320872"/>
              </a:xfrm>
            </p:grpSpPr>
            <p:cxnSp>
              <p:nvCxnSpPr>
                <p:cNvPr id="29" name="Straight Connector 28"/>
                <p:cNvCxnSpPr>
                  <a:stCxn id="8" idx="3"/>
                </p:cNvCxnSpPr>
                <p:nvPr/>
              </p:nvCxnSpPr>
              <p:spPr bwMode="auto">
                <a:xfrm flipV="1">
                  <a:off x="4025054" y="3548744"/>
                  <a:ext cx="842798" cy="29935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2" name="Rounded Rectangle 31"/>
                <p:cNvSpPr/>
                <p:nvPr/>
              </p:nvSpPr>
              <p:spPr>
                <a:xfrm>
                  <a:off x="4867852" y="3187664"/>
                  <a:ext cx="4047548" cy="1320872"/>
                </a:xfrm>
                <a:prstGeom prst="roundRect">
                  <a:avLst/>
                </a:prstGeom>
                <a:solidFill>
                  <a:srgbClr val="00B0F0">
                    <a:alpha val="16000"/>
                  </a:srgb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anose="05000000000000000000" pitchFamily="2" charset="2"/>
                    <a:buChar char="ü"/>
                  </a:pPr>
                  <a:r>
                    <a:rPr lang="en-CA" sz="1600" dirty="0"/>
                    <a:t>Assume IP data are composed of a </a:t>
                  </a:r>
                  <a:r>
                    <a:rPr lang="en-CA" sz="1600" b="1" dirty="0">
                      <a:solidFill>
                        <a:srgbClr val="FF0000"/>
                      </a:solidFill>
                    </a:rPr>
                    <a:t>smoothly varying regional </a:t>
                  </a:r>
                  <a:r>
                    <a:rPr lang="en-CA" sz="1600" dirty="0"/>
                    <a:t>plus true IP data</a:t>
                  </a:r>
                </a:p>
              </p:txBody>
            </p:sp>
          </p:grpSp>
        </p:grpSp>
        <p:cxnSp>
          <p:nvCxnSpPr>
            <p:cNvPr id="37" name="Straight Connector 36"/>
            <p:cNvCxnSpPr/>
            <p:nvPr/>
          </p:nvCxnSpPr>
          <p:spPr bwMode="auto">
            <a:xfrm>
              <a:off x="4025054" y="3848100"/>
              <a:ext cx="842798" cy="14205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Rounded Rectangle 39"/>
            <p:cNvSpPr/>
            <p:nvPr/>
          </p:nvSpPr>
          <p:spPr>
            <a:xfrm>
              <a:off x="4867852" y="4876800"/>
              <a:ext cx="4047548" cy="965128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1600" dirty="0" smtClean="0"/>
                <a:t>Not </a:t>
              </a:r>
              <a:r>
                <a:rPr lang="en-CA" sz="1600" dirty="0"/>
                <a:t>easy; but this issue is confronted 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84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494886" cy="685800"/>
          </a:xfrm>
        </p:spPr>
        <p:txBody>
          <a:bodyPr/>
          <a:lstStyle/>
          <a:p>
            <a:r>
              <a:rPr lang="en-CA" dirty="0" smtClean="0"/>
              <a:t>Field example: Mt. Milligan VTEM </a:t>
            </a:r>
            <a:endParaRPr lang="en-CA" dirty="0"/>
          </a:p>
        </p:txBody>
      </p:sp>
      <p:pic>
        <p:nvPicPr>
          <p:cNvPr id="22" name="Picture 21" descr="ques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1769124"/>
            <a:ext cx="3282802" cy="400058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8800" y="5775523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Geotech</a:t>
            </a:r>
            <a:r>
              <a:rPr lang="en-US" sz="1400" dirty="0" smtClean="0"/>
              <a:t> 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371600"/>
            <a:ext cx="292171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 descr="mill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3"/>
          <a:stretch/>
        </p:blipFill>
        <p:spPr>
          <a:xfrm>
            <a:off x="5245100" y="3746500"/>
            <a:ext cx="3166670" cy="235681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800316" y="3438723"/>
            <a:ext cx="3845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/>
              <a:t>Recovered 3D conductivity model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787900" y="1143000"/>
            <a:ext cx="2770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smtClean="0"/>
              <a:t>Observed data (</a:t>
            </a:r>
            <a:r>
              <a:rPr lang="en-US" sz="1400" b="1" dirty="0" err="1" smtClean="0"/>
              <a:t>db</a:t>
            </a:r>
            <a:r>
              <a:rPr lang="en-US" sz="1400" b="1" dirty="0" smtClean="0"/>
              <a:t>/</a:t>
            </a:r>
            <a:r>
              <a:rPr lang="en-US" sz="1400" b="1" dirty="0" err="1" smtClean="0"/>
              <a:t>dt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11771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Mt. 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0.00463s 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2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2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3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40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1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8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5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7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476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Mt. 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0.00473s</a:t>
            </a:r>
            <a:endParaRPr lang="en-CA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1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1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9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280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0.00488s </a:t>
            </a:r>
            <a:endParaRPr lang="en-CA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17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13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14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16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0.00508s </a:t>
            </a:r>
            <a:endParaRPr lang="en-CA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3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24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5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6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6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7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1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0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0.00537s 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28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8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6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7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4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3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0.00577s 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28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38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6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7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4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3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0.00635s</a:t>
            </a:r>
            <a:endParaRPr lang="en-CA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1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1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9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16" y="2514600"/>
            <a:ext cx="10982185" cy="309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Mt. </a:t>
            </a:r>
            <a:r>
              <a:rPr lang="en-CA" dirty="0" smtClean="0"/>
              <a:t>Milligan Airborne EM data</a:t>
            </a:r>
            <a:endParaRPr lang="en-CA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data at time = 0.00715s</a:t>
            </a:r>
            <a:endParaRPr lang="en-CA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699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Observed</a:t>
            </a:r>
            <a:endParaRPr lang="en-CA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87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Predicted</a:t>
            </a:r>
            <a:endParaRPr lang="en-CA" sz="2000" b="1" dirty="0" smtClean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4800" y="2019300"/>
            <a:ext cx="165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IP</a:t>
            </a:r>
            <a:endParaRPr lang="en-CA" sz="2000" b="1" baseline="30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4"/>
          <p:cNvGrpSpPr/>
          <p:nvPr/>
        </p:nvGrpSpPr>
        <p:grpSpPr>
          <a:xfrm>
            <a:off x="215900" y="5562600"/>
            <a:ext cx="8013700" cy="800100"/>
            <a:chOff x="215900" y="5562600"/>
            <a:chExt cx="8013700" cy="800100"/>
          </a:xfrm>
        </p:grpSpPr>
        <p:grpSp>
          <p:nvGrpSpPr>
            <p:cNvPr id="31" name="Group 16"/>
            <p:cNvGrpSpPr/>
            <p:nvPr/>
          </p:nvGrpSpPr>
          <p:grpSpPr>
            <a:xfrm>
              <a:off x="215900" y="5582620"/>
              <a:ext cx="2286000" cy="762000"/>
              <a:chOff x="215900" y="5582620"/>
              <a:chExt cx="2286000" cy="762000"/>
            </a:xfrm>
          </p:grpSpPr>
          <p:sp>
            <p:nvSpPr>
              <p:cNvPr id="41" name="Rounded Rectangle 32"/>
              <p:cNvSpPr/>
              <p:nvPr/>
            </p:nvSpPr>
            <p:spPr>
              <a:xfrm>
                <a:off x="215900" y="5602638"/>
                <a:ext cx="22860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53"/>
              <a:stretch/>
            </p:blipFill>
            <p:spPr bwMode="auto">
              <a:xfrm>
                <a:off x="433102" y="5582620"/>
                <a:ext cx="1789398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7"/>
            <p:cNvGrpSpPr/>
            <p:nvPr/>
          </p:nvGrpSpPr>
          <p:grpSpPr>
            <a:xfrm>
              <a:off x="3771900" y="5562600"/>
              <a:ext cx="1447800" cy="762000"/>
              <a:chOff x="3771900" y="5562600"/>
              <a:chExt cx="1447800" cy="762000"/>
            </a:xfrm>
          </p:grpSpPr>
          <p:sp>
            <p:nvSpPr>
              <p:cNvPr id="39" name="Rounded Rectangle 32"/>
              <p:cNvSpPr/>
              <p:nvPr/>
            </p:nvSpPr>
            <p:spPr>
              <a:xfrm>
                <a:off x="37719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00009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9" r="51766"/>
              <a:stretch/>
            </p:blipFill>
            <p:spPr bwMode="auto">
              <a:xfrm>
                <a:off x="4051365" y="5562600"/>
                <a:ext cx="787335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8"/>
            <p:cNvGrpSpPr/>
            <p:nvPr/>
          </p:nvGrpSpPr>
          <p:grpSpPr>
            <a:xfrm>
              <a:off x="6781800" y="5600700"/>
              <a:ext cx="1447800" cy="762000"/>
              <a:chOff x="6781800" y="5600700"/>
              <a:chExt cx="1447800" cy="762000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6781800" y="5602638"/>
                <a:ext cx="1447800" cy="713955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6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0" r="35035"/>
              <a:stretch/>
            </p:blipFill>
            <p:spPr bwMode="auto">
              <a:xfrm>
                <a:off x="7163191" y="5600700"/>
                <a:ext cx="736209" cy="7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Rectangle 19"/>
            <p:cNvSpPr/>
            <p:nvPr/>
          </p:nvSpPr>
          <p:spPr bwMode="auto">
            <a:xfrm>
              <a:off x="2882900" y="5935980"/>
              <a:ext cx="533400" cy="530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5" name="Rectangle 20"/>
            <p:cNvSpPr/>
            <p:nvPr/>
          </p:nvSpPr>
          <p:spPr bwMode="auto">
            <a:xfrm>
              <a:off x="5715000" y="58674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6" name="Rectangle 21"/>
            <p:cNvSpPr/>
            <p:nvPr/>
          </p:nvSpPr>
          <p:spPr bwMode="auto">
            <a:xfrm>
              <a:off x="5715000" y="6019800"/>
              <a:ext cx="533400" cy="76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697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1"/>
            <a:ext cx="8001000" cy="685800"/>
          </a:xfrm>
        </p:spPr>
        <p:txBody>
          <a:bodyPr/>
          <a:lstStyle/>
          <a:p>
            <a:pPr algn="l"/>
            <a:r>
              <a:rPr lang="en-US" dirty="0" smtClean="0"/>
              <a:t>Electrical conductivity is complex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1" y="2247473"/>
            <a:ext cx="3377379" cy="2488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126" y="4736068"/>
            <a:ext cx="29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Cole-Cole model</a:t>
            </a:r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876800"/>
            <a:ext cx="1905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016927" y="1295399"/>
            <a:ext cx="3296093" cy="819710"/>
            <a:chOff x="2798550" y="2438400"/>
            <a:chExt cx="3983250" cy="990600"/>
          </a:xfrm>
        </p:grpSpPr>
        <p:sp>
          <p:nvSpPr>
            <p:cNvPr id="13" name="Rounded Rectangle 17"/>
            <p:cNvSpPr/>
            <p:nvPr/>
          </p:nvSpPr>
          <p:spPr>
            <a:xfrm>
              <a:off x="2798550" y="2438400"/>
              <a:ext cx="3983250" cy="9906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00" y="2609290"/>
              <a:ext cx="2451100" cy="64882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2362200" y="5143500"/>
            <a:ext cx="4386051" cy="990600"/>
            <a:chOff x="-6748251" y="5715000"/>
            <a:chExt cx="4386051" cy="990600"/>
          </a:xfrm>
        </p:grpSpPr>
        <p:sp>
          <p:nvSpPr>
            <p:cNvPr id="16" name="Rounded Rectangle 21"/>
            <p:cNvSpPr/>
            <p:nvPr/>
          </p:nvSpPr>
          <p:spPr>
            <a:xfrm>
              <a:off x="-6748251" y="5715000"/>
              <a:ext cx="4386051" cy="99060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08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338" r="29453"/>
            <a:stretch/>
          </p:blipFill>
          <p:spPr bwMode="auto">
            <a:xfrm>
              <a:off x="-6476999" y="5715000"/>
              <a:ext cx="3886200" cy="933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67509"/>
            <a:ext cx="4343400" cy="1999691"/>
          </a:xfrm>
          <a:prstGeom prst="rect">
            <a:avLst/>
          </a:prstGeom>
        </p:spPr>
      </p:pic>
      <p:sp>
        <p:nvSpPr>
          <p:cNvPr id="27" name="Rounded Rectangle 32"/>
          <p:cNvSpPr/>
          <p:nvPr/>
        </p:nvSpPr>
        <p:spPr>
          <a:xfrm>
            <a:off x="1649128" y="3861102"/>
            <a:ext cx="6038433" cy="1162050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Conductivity often represented as 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Cole-Cole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model but that is not crucial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62600" y="3491770"/>
            <a:ext cx="8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=0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48600" y="3535490"/>
            <a:ext cx="8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=∞</a:t>
            </a:r>
          </a:p>
        </p:txBody>
      </p:sp>
    </p:spTree>
    <p:extLst>
      <p:ext uri="{BB962C8B-B14F-4D97-AF65-F5344CB8AC3E}">
        <p14:creationId xmlns:p14="http://schemas.microsoft.com/office/powerpoint/2010/main" val="82587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878" y="339725"/>
            <a:ext cx="8436322" cy="685800"/>
          </a:xfrm>
        </p:spPr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Observed</a:t>
            </a:r>
            <a:r>
              <a:rPr lang="en-CA" dirty="0" smtClean="0"/>
              <a:t> data for all channels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8640000" cy="45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3258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 smtClean="0">
                <a:solidFill>
                  <a:srgbClr val="FF0000"/>
                </a:solidFill>
              </a:rPr>
              <a:t>d</a:t>
            </a:r>
            <a:r>
              <a:rPr lang="en-CA" baseline="30000" dirty="0" err="1" smtClean="0">
                <a:solidFill>
                  <a:srgbClr val="FF0000"/>
                </a:solidFill>
              </a:rPr>
              <a:t>IP</a:t>
            </a:r>
            <a:r>
              <a:rPr lang="en-CA" dirty="0"/>
              <a:t> </a:t>
            </a:r>
            <a:r>
              <a:rPr lang="en-CA" dirty="0" smtClean="0"/>
              <a:t>data for </a:t>
            </a:r>
            <a:r>
              <a:rPr lang="en-CA" dirty="0"/>
              <a:t>all channels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8640000" cy="45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706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408" y="408057"/>
            <a:ext cx="53190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US" dirty="0"/>
              <a:t>Removal of a regional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6117" y="5410200"/>
            <a:ext cx="611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</a:t>
            </a:r>
            <a:r>
              <a:rPr lang="en-US" sz="2800" baseline="42000" dirty="0" smtClean="0">
                <a:latin typeface="Arial" pitchFamily="34" charset="0"/>
                <a:cs typeface="Arial" pitchFamily="34" charset="0"/>
              </a:rPr>
              <a:t>IP</a:t>
            </a:r>
          </a:p>
        </p:txBody>
      </p:sp>
      <p:pic>
        <p:nvPicPr>
          <p:cNvPr id="20487" name="Picture 7" descr="C:\Users\Doug\Dropbox\SAGA-AEM2013\IP talk\figures\dIP_TC8_afterRemov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r="12426"/>
          <a:stretch/>
        </p:blipFill>
        <p:spPr bwMode="auto">
          <a:xfrm>
            <a:off x="5450901" y="1905000"/>
            <a:ext cx="353019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Doug\Dropbox\SAGA-AEM2013\IP talk\figures\dIP_TC8_beforeRemov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29116"/>
          <a:stretch/>
        </p:blipFill>
        <p:spPr bwMode="auto">
          <a:xfrm>
            <a:off x="152400" y="1905000"/>
            <a:ext cx="272743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C:\Users\Doug\Dropbox\SAGA-AEM2013\IP talk\figures\dIP_TC8_region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r="28096"/>
          <a:stretch/>
        </p:blipFill>
        <p:spPr bwMode="auto">
          <a:xfrm>
            <a:off x="2885090" y="1905000"/>
            <a:ext cx="27432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33800" y="5367828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regional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94163" y="533400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data for inversion</a:t>
            </a:r>
          </a:p>
        </p:txBody>
      </p:sp>
    </p:spTree>
    <p:extLst>
      <p:ext uri="{BB962C8B-B14F-4D97-AF65-F5344CB8AC3E}">
        <p14:creationId xmlns:p14="http://schemas.microsoft.com/office/powerpoint/2010/main" val="30589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Doug\Dropbox\SAGA-AEM2013\IP talk\figures\depth20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9"/>
          <a:stretch/>
        </p:blipFill>
        <p:spPr bwMode="auto">
          <a:xfrm>
            <a:off x="4876800" y="1015015"/>
            <a:ext cx="3316114" cy="28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 txBox="1">
            <a:spLocks/>
          </p:cNvSpPr>
          <p:nvPr/>
        </p:nvSpPr>
        <p:spPr bwMode="auto">
          <a:xfrm>
            <a:off x="420514" y="339725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CA" kern="0" dirty="0" smtClean="0"/>
              <a:t>Inversion Results</a:t>
            </a:r>
            <a:br>
              <a:rPr lang="en-CA" kern="0" dirty="0" smtClean="0"/>
            </a:br>
            <a:endParaRPr lang="en-CA" kern="0" dirty="0"/>
          </a:p>
        </p:txBody>
      </p:sp>
      <p:pic>
        <p:nvPicPr>
          <p:cNvPr id="5" name="Picture 7" descr="C:\Users\Doug\Dropbox\SAGA-AEM2013\IP talk\figures\dIP_TC8_afterRemov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r="12426"/>
          <a:stretch/>
        </p:blipFill>
        <p:spPr bwMode="auto">
          <a:xfrm>
            <a:off x="1024727" y="956475"/>
            <a:ext cx="2977554" cy="27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Doug\Dropbox\SAGA-AEM2013\IP talk\figures\depth60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2" b="5154"/>
          <a:stretch/>
        </p:blipFill>
        <p:spPr bwMode="auto">
          <a:xfrm>
            <a:off x="4876800" y="3664527"/>
            <a:ext cx="3316114" cy="26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Doug\Dropbox\SAGA-AEM2013\IP talk\figures\depth40m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3" b="6038"/>
          <a:stretch/>
        </p:blipFill>
        <p:spPr bwMode="auto">
          <a:xfrm>
            <a:off x="914400" y="3657600"/>
            <a:ext cx="3200400" cy="26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93137" y="3090446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Depth=20m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3137" y="5715000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Depth=60m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54537" y="5715000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Depth=40m</a:t>
            </a:r>
          </a:p>
        </p:txBody>
      </p:sp>
    </p:spTree>
    <p:extLst>
      <p:ext uri="{BB962C8B-B14F-4D97-AF65-F5344CB8AC3E}">
        <p14:creationId xmlns:p14="http://schemas.microsoft.com/office/powerpoint/2010/main" val="56387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sz="2800" dirty="0" smtClean="0"/>
              <a:t>Estimating </a:t>
            </a:r>
            <a:r>
              <a:rPr lang="el-GR" sz="2800" b="1" dirty="0">
                <a:solidFill>
                  <a:srgbClr val="FF0000"/>
                </a:solidFill>
              </a:rPr>
              <a:t>σ</a:t>
            </a:r>
            <a:r>
              <a:rPr lang="en-CA" sz="2800" b="1" i="1" baseline="-25000" dirty="0">
                <a:solidFill>
                  <a:srgbClr val="FF0000"/>
                </a:solidFill>
              </a:rPr>
              <a:t>∞ </a:t>
            </a:r>
            <a:r>
              <a:rPr lang="en-CA" sz="2800" dirty="0" smtClean="0"/>
              <a:t>, 3D background conductivity. (be mindful of IP coupling)</a:t>
            </a:r>
          </a:p>
          <a:p>
            <a:r>
              <a:rPr lang="en-CA" sz="2800" b="1" dirty="0" err="1" smtClean="0"/>
              <a:t>d</a:t>
            </a:r>
            <a:r>
              <a:rPr lang="en-CA" sz="2800" baseline="30000" dirty="0" err="1" smtClean="0"/>
              <a:t>IP</a:t>
            </a:r>
            <a:r>
              <a:rPr lang="en-CA" sz="2800" dirty="0" smtClean="0"/>
              <a:t> = </a:t>
            </a:r>
            <a:r>
              <a:rPr lang="en-CA" sz="2800" b="1" dirty="0" err="1" smtClean="0"/>
              <a:t>d</a:t>
            </a:r>
            <a:r>
              <a:rPr lang="en-CA" sz="2800" baseline="30000" dirty="0" err="1" smtClean="0"/>
              <a:t>obs</a:t>
            </a:r>
            <a:r>
              <a:rPr lang="en-CA" sz="2800" dirty="0" smtClean="0"/>
              <a:t> – </a:t>
            </a:r>
            <a:r>
              <a:rPr lang="en-CA" sz="2800" b="1" dirty="0" smtClean="0"/>
              <a:t>F</a:t>
            </a:r>
            <a:r>
              <a:rPr lang="en-CA" sz="2800" dirty="0" smtClean="0"/>
              <a:t>[</a:t>
            </a:r>
            <a:r>
              <a:rPr lang="el-GR" sz="2800" b="1" dirty="0">
                <a:solidFill>
                  <a:srgbClr val="FF0000"/>
                </a:solidFill>
              </a:rPr>
              <a:t>σ</a:t>
            </a:r>
            <a:r>
              <a:rPr lang="en-CA" sz="2800" b="1" i="1" baseline="-25000" dirty="0">
                <a:solidFill>
                  <a:srgbClr val="FF0000"/>
                </a:solidFill>
              </a:rPr>
              <a:t>∞ </a:t>
            </a:r>
            <a:r>
              <a:rPr lang="en-CA" sz="2800" dirty="0" smtClean="0"/>
              <a:t>] </a:t>
            </a:r>
          </a:p>
          <a:p>
            <a:r>
              <a:rPr lang="en-CA" sz="2800" dirty="0" smtClean="0"/>
              <a:t>For each time channel: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chemeClr val="tx1"/>
                </a:solidFill>
              </a:rPr>
              <a:t>Assume: </a:t>
            </a:r>
            <a:r>
              <a:rPr lang="en-CA" sz="2400" b="1" dirty="0" err="1" smtClean="0">
                <a:solidFill>
                  <a:schemeClr val="tx1"/>
                </a:solidFill>
              </a:rPr>
              <a:t>d</a:t>
            </a:r>
            <a:r>
              <a:rPr lang="en-CA" sz="2400" baseline="30000" dirty="0" err="1" smtClean="0">
                <a:solidFill>
                  <a:schemeClr val="tx1"/>
                </a:solidFill>
              </a:rPr>
              <a:t>IP</a:t>
            </a:r>
            <a:r>
              <a:rPr lang="en-CA" sz="2400" dirty="0" smtClean="0">
                <a:solidFill>
                  <a:schemeClr val="tx1"/>
                </a:solidFill>
              </a:rPr>
              <a:t> = </a:t>
            </a:r>
            <a:r>
              <a:rPr lang="en-CA" sz="2400" b="1" dirty="0" err="1" smtClean="0">
                <a:solidFill>
                  <a:schemeClr val="tx1"/>
                </a:solidFill>
              </a:rPr>
              <a:t>d</a:t>
            </a:r>
            <a:r>
              <a:rPr lang="en-CA" sz="2400" baseline="30000" dirty="0" err="1" smtClean="0">
                <a:solidFill>
                  <a:schemeClr val="tx1"/>
                </a:solidFill>
              </a:rPr>
              <a:t>IP</a:t>
            </a:r>
            <a:r>
              <a:rPr lang="en-CA" sz="2400" dirty="0" smtClean="0">
                <a:solidFill>
                  <a:schemeClr val="tx1"/>
                </a:solidFill>
              </a:rPr>
              <a:t>(true) + smooth background signal</a:t>
            </a:r>
          </a:p>
          <a:p>
            <a:r>
              <a:rPr lang="en-CA" sz="2800" dirty="0" smtClean="0"/>
              <a:t>Estimate background signal (challenge)</a:t>
            </a:r>
          </a:p>
          <a:p>
            <a:r>
              <a:rPr lang="en-CA" sz="2800" dirty="0" smtClean="0"/>
              <a:t>Individual inversions and then attempt to extract spectral information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path forward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881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sz="2800" dirty="0" smtClean="0"/>
              <a:t>More advanced inversions to work with all time channels at once.</a:t>
            </a:r>
            <a:endParaRPr lang="en-CA" sz="2800" b="1" i="1" baseline="-25000" dirty="0" smtClean="0">
              <a:solidFill>
                <a:srgbClr val="FF0000"/>
              </a:solidFill>
            </a:endParaRPr>
          </a:p>
          <a:p>
            <a:endParaRPr lang="en-CA" sz="2800" b="1" dirty="0" smtClean="0">
              <a:solidFill>
                <a:srgbClr val="FF0000"/>
              </a:solidFill>
            </a:endParaRPr>
          </a:p>
          <a:p>
            <a:r>
              <a:rPr lang="en-CA" sz="2800" dirty="0" smtClean="0"/>
              <a:t>Current progress provides </a:t>
            </a:r>
            <a:r>
              <a:rPr lang="en-CA" sz="2800" b="1" dirty="0" smtClean="0">
                <a:solidFill>
                  <a:srgbClr val="FF0000"/>
                </a:solidFill>
              </a:rPr>
              <a:t>optimism</a:t>
            </a:r>
            <a:r>
              <a:rPr lang="en-CA" sz="2800" dirty="0" smtClean="0"/>
              <a:t> that we can invert the data if it is sufficiently high quality </a:t>
            </a:r>
            <a:endParaRPr lang="en-CA" sz="2800" dirty="0"/>
          </a:p>
          <a:p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path forward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1007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609600" y="304800"/>
            <a:ext cx="8229600" cy="68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9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US" kern="0" smtClean="0"/>
              <a:t>Acknowledgements</a:t>
            </a:r>
            <a:endParaRPr lang="en-US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1143001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3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This work was carried out under NSERC CRD and IRC programs and sponsoring companies: </a:t>
            </a:r>
            <a:r>
              <a:rPr lang="en-US" sz="2400" kern="0" dirty="0" err="1" smtClean="0"/>
              <a:t>Cameco</a:t>
            </a:r>
            <a:r>
              <a:rPr lang="en-US" sz="2400" kern="0" dirty="0" smtClean="0"/>
              <a:t>, </a:t>
            </a:r>
            <a:r>
              <a:rPr lang="en-US" sz="2400" kern="0" dirty="0" err="1" smtClean="0"/>
              <a:t>Teck</a:t>
            </a:r>
            <a:r>
              <a:rPr lang="en-US" sz="2400" kern="0" dirty="0" smtClean="0"/>
              <a:t>, Newmont, Barrick, Vale, Xstrata Nickel and Anglo American.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The authors thank Roman </a:t>
            </a:r>
            <a:r>
              <a:rPr lang="en-US" sz="2400" kern="0" dirty="0" err="1" smtClean="0"/>
              <a:t>Shekhtman</a:t>
            </a:r>
            <a:r>
              <a:rPr lang="en-US" sz="2400" kern="0" dirty="0" smtClean="0"/>
              <a:t> for his assistance in programming.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Dikun Yang, </a:t>
            </a:r>
            <a:r>
              <a:rPr lang="en-US" sz="2400" kern="0" dirty="0" err="1" smtClean="0"/>
              <a:t>Seogi</a:t>
            </a:r>
            <a:r>
              <a:rPr lang="en-US" sz="2400" kern="0" dirty="0" smtClean="0"/>
              <a:t> Kang, Dave Marchant</a:t>
            </a:r>
            <a:endParaRPr lang="en-US" sz="2400" kern="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3510714" y="631739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Slide </a:t>
            </a:r>
            <a:fld id="{7211A346-B0B3-D946-BCFF-6D21FCA85DA0}" type="slidenum">
              <a:rPr lang="en-US" smtClean="0"/>
              <a:pPr/>
              <a:t>36</a:t>
            </a:fld>
            <a:r>
              <a:rPr lang="en-US" smtClean="0"/>
              <a:t> / 31</a:t>
            </a:r>
          </a:p>
          <a:p>
            <a:r>
              <a:rPr lang="en-US" sz="1600" smtClean="0"/>
              <a:t>AEM 2013</a:t>
            </a:r>
            <a:endParaRPr lang="en-US" sz="1600" dirty="0"/>
          </a:p>
        </p:txBody>
      </p:sp>
      <p:pic>
        <p:nvPicPr>
          <p:cNvPr id="5" name="Picture 2" descr="http://www.eos.ubc.ca/~dyang/pic/office20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9" t="23313" r="27350" b="29224"/>
          <a:stretch/>
        </p:blipFill>
        <p:spPr bwMode="auto">
          <a:xfrm>
            <a:off x="1371600" y="4100918"/>
            <a:ext cx="1600200" cy="191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 descr="C:\Users\Doug\AppData\Local\Microsoft\Windows\Temporary Internet Files\Content.Outlook\JCO7Q29K\Seog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0" r="8276" b="33319"/>
          <a:stretch/>
        </p:blipFill>
        <p:spPr bwMode="auto">
          <a:xfrm>
            <a:off x="3816037" y="4114800"/>
            <a:ext cx="1529417" cy="1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Doug\AppData\Local\Microsoft\Windows\Temporary Internet Files\Content.Outlook\JCO7Q29K\IMG_0253 (3)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7" t="22672" r="44982" b="63095"/>
          <a:stretch/>
        </p:blipFill>
        <p:spPr bwMode="auto">
          <a:xfrm>
            <a:off x="6334030" y="4114800"/>
            <a:ext cx="137777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19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419600"/>
          </a:xfrm>
        </p:spPr>
        <p:txBody>
          <a:bodyPr/>
          <a:lstStyle/>
          <a:p>
            <a:r>
              <a:rPr lang="en-US" dirty="0" smtClean="0"/>
              <a:t>At four different time channels</a:t>
            </a:r>
            <a:endParaRPr lang="en-CA" dirty="0" smtClean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Recovered pseudo chargeability</a:t>
            </a:r>
            <a:br>
              <a:rPr lang="en-US" dirty="0" smtClean="0"/>
            </a:br>
            <a:endParaRPr lang="en-CA" sz="2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-6972804" y="2879785"/>
            <a:ext cx="5716518" cy="1824893"/>
            <a:chOff x="76200" y="4621329"/>
            <a:chExt cx="5716518" cy="1824893"/>
          </a:xfrm>
        </p:grpSpPr>
        <p:sp>
          <p:nvSpPr>
            <p:cNvPr id="8" name="TextBox 7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200" y="4698547"/>
              <a:ext cx="5569163" cy="1747675"/>
              <a:chOff x="105620" y="4774747"/>
              <a:chExt cx="5569163" cy="1747675"/>
            </a:xfrm>
          </p:grpSpPr>
          <p:sp>
            <p:nvSpPr>
              <p:cNvPr id="12" name="직사각형 1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직선 연결선 19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1994689" y="6183868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564057" y="2086278"/>
            <a:ext cx="4320000" cy="1703521"/>
            <a:chOff x="564057" y="1171878"/>
            <a:chExt cx="4320000" cy="1703521"/>
          </a:xfrm>
        </p:grpSpPr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57" y="1180572"/>
              <a:ext cx="4320000" cy="1694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800100" y="1171878"/>
              <a:ext cx="2474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400" b="1" baseline="-25000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 = 0.02s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64057" y="3695172"/>
            <a:ext cx="4320000" cy="1694827"/>
            <a:chOff x="564057" y="2780772"/>
            <a:chExt cx="4320000" cy="1694827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57" y="2780772"/>
              <a:ext cx="4320000" cy="1694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TextBox 86"/>
            <p:cNvSpPr txBox="1"/>
            <p:nvPr/>
          </p:nvSpPr>
          <p:spPr>
            <a:xfrm>
              <a:off x="819150" y="2795885"/>
              <a:ext cx="2762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400" b="1" baseline="-25000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 = 0.024s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671600" y="2115173"/>
            <a:ext cx="4320000" cy="1694827"/>
            <a:chOff x="4671600" y="1180572"/>
            <a:chExt cx="4320000" cy="1694827"/>
          </a:xfrm>
        </p:grpSpPr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600" y="1180572"/>
              <a:ext cx="4320000" cy="1694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4884057" y="1180572"/>
              <a:ext cx="2474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400" b="1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 = 0.05s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671600" y="3695172"/>
            <a:ext cx="4320000" cy="1715028"/>
            <a:chOff x="4671600" y="2780772"/>
            <a:chExt cx="4320000" cy="1715028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600" y="2780772"/>
              <a:ext cx="4320000" cy="1715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88"/>
            <p:cNvSpPr txBox="1"/>
            <p:nvPr/>
          </p:nvSpPr>
          <p:spPr>
            <a:xfrm>
              <a:off x="4884057" y="2807422"/>
              <a:ext cx="2474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t</a:t>
              </a:r>
              <a:r>
                <a:rPr lang="en-CA" sz="2400" b="1" cap="all" baseline="-25000" dirty="0" smtClean="0">
                  <a:latin typeface="Arial" pitchFamily="34" charset="0"/>
                  <a:cs typeface="Arial" pitchFamily="34" charset="0"/>
                </a:rPr>
                <a:t>4</a:t>
              </a:r>
              <a:r>
                <a:rPr lang="en-CA" sz="2400" b="1" dirty="0" smtClean="0">
                  <a:latin typeface="Arial" pitchFamily="34" charset="0"/>
                  <a:cs typeface="Arial" pitchFamily="34" charset="0"/>
                </a:rPr>
                <a:t> = 0.1s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185989" y="2931976"/>
            <a:ext cx="4176711" cy="1684474"/>
            <a:chOff x="2185989" y="2931976"/>
            <a:chExt cx="4176711" cy="1684474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2185989" y="2942385"/>
              <a:ext cx="60006" cy="62753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2190750" y="4533900"/>
              <a:ext cx="60006" cy="62753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6302694" y="4553697"/>
              <a:ext cx="60006" cy="62753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6298091" y="2931976"/>
              <a:ext cx="60006" cy="62753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91118" y="5439228"/>
            <a:ext cx="6970826" cy="856204"/>
            <a:chOff x="387587" y="5390000"/>
            <a:chExt cx="6970826" cy="856204"/>
          </a:xfrm>
        </p:grpSpPr>
        <p:sp>
          <p:nvSpPr>
            <p:cNvPr id="44" name="Rounded Rectangle 32"/>
            <p:cNvSpPr/>
            <p:nvPr/>
          </p:nvSpPr>
          <p:spPr>
            <a:xfrm>
              <a:off x="387587" y="5390000"/>
              <a:ext cx="6970826" cy="856204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Take one pixel and plot pseudo chargeability</a:t>
              </a:r>
            </a:p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      ) as a function of time</a:t>
              </a:r>
              <a:endPara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Picture 2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78"/>
            <a:stretch/>
          </p:blipFill>
          <p:spPr bwMode="auto">
            <a:xfrm>
              <a:off x="2187250" y="5792330"/>
              <a:ext cx="493265" cy="433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6719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00666"/>
            <a:ext cx="5714286" cy="333333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dirty="0"/>
              <a:t>P</a:t>
            </a:r>
            <a:r>
              <a:rPr lang="en-CA" dirty="0" smtClean="0"/>
              <a:t>seudo chargeability (      ) vs. time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6686"/>
            <a:ext cx="2895861" cy="115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266286" cy="685800"/>
          </a:xfrm>
        </p:spPr>
        <p:txBody>
          <a:bodyPr/>
          <a:lstStyle/>
          <a:p>
            <a:r>
              <a:rPr lang="en-US" dirty="0" smtClean="0"/>
              <a:t>Results at a single pixel</a:t>
            </a:r>
            <a:endParaRPr lang="en-CA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369068"/>
              </p:ext>
            </p:extLst>
          </p:nvPr>
        </p:nvGraphicFramePr>
        <p:xfrm>
          <a:off x="-7315200" y="-3276600"/>
          <a:ext cx="6340475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2" name="Equation" r:id="rId6" imgW="1765080" imgH="533160" progId="Equation.DSMT4">
                  <p:embed/>
                </p:oleObj>
              </mc:Choice>
              <mc:Fallback>
                <p:oleObj name="Equation" r:id="rId6" imgW="17650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315200" y="-3276600"/>
                        <a:ext cx="6340475" cy="193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-7924800" y="6000500"/>
            <a:ext cx="4648200" cy="1715000"/>
            <a:chOff x="6096000" y="5143000"/>
            <a:chExt cx="4648200" cy="1715000"/>
          </a:xfrm>
        </p:grpSpPr>
        <p:sp>
          <p:nvSpPr>
            <p:cNvPr id="54" name="Rounded Rectangle 53"/>
            <p:cNvSpPr/>
            <p:nvPr/>
          </p:nvSpPr>
          <p:spPr>
            <a:xfrm>
              <a:off x="6096000" y="5143000"/>
              <a:ext cx="4648200" cy="17150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226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5334000"/>
              <a:ext cx="4092045" cy="124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6" name="Picture 2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/>
          <a:stretch/>
        </p:blipFill>
        <p:spPr bwMode="auto">
          <a:xfrm>
            <a:off x="4938486" y="1539930"/>
            <a:ext cx="609600" cy="53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95596"/>
              </p:ext>
            </p:extLst>
          </p:nvPr>
        </p:nvGraphicFramePr>
        <p:xfrm>
          <a:off x="-25400" y="8093394"/>
          <a:ext cx="6388100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" name="Equation" r:id="rId10" imgW="1777680" imgH="533160" progId="Equation.DSMT4">
                  <p:embed/>
                </p:oleObj>
              </mc:Choice>
              <mc:Fallback>
                <p:oleObj name="Equation" r:id="rId10" imgW="17776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5400" y="8093394"/>
                        <a:ext cx="6388100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-7985655" y="8868388"/>
            <a:ext cx="4648200" cy="1715000"/>
            <a:chOff x="6096000" y="5143000"/>
            <a:chExt cx="4648200" cy="1715000"/>
          </a:xfrm>
        </p:grpSpPr>
        <p:sp>
          <p:nvSpPr>
            <p:cNvPr id="20" name="Rounded Rectangle 19"/>
            <p:cNvSpPr/>
            <p:nvPr/>
          </p:nvSpPr>
          <p:spPr>
            <a:xfrm>
              <a:off x="6096000" y="5143000"/>
              <a:ext cx="4648200" cy="1715000"/>
            </a:xfrm>
            <a:prstGeom prst="round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5334000"/>
              <a:ext cx="4092045" cy="124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942617"/>
              </p:ext>
            </p:extLst>
          </p:nvPr>
        </p:nvGraphicFramePr>
        <p:xfrm>
          <a:off x="-7720013" y="334963"/>
          <a:ext cx="59309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" name="Equation" r:id="rId12" imgW="1650960" imgH="279360" progId="Equation.DSMT4">
                  <p:embed/>
                </p:oleObj>
              </mc:Choice>
              <mc:Fallback>
                <p:oleObj name="Equation" r:id="rId12" imgW="1650960" imgH="2793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720013" y="334963"/>
                        <a:ext cx="59309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791199" y="2133600"/>
            <a:ext cx="3276861" cy="2724587"/>
            <a:chOff x="5791199" y="2076013"/>
            <a:chExt cx="3276861" cy="2724587"/>
          </a:xfrm>
        </p:grpSpPr>
        <p:sp>
          <p:nvSpPr>
            <p:cNvPr id="41" name="Rounded Rectangle 40"/>
            <p:cNvSpPr/>
            <p:nvPr/>
          </p:nvSpPr>
          <p:spPr>
            <a:xfrm>
              <a:off x="5791199" y="2076013"/>
              <a:ext cx="3276861" cy="2724587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14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505" y="2209800"/>
              <a:ext cx="2717725" cy="600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9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3286853"/>
              <a:ext cx="1303530" cy="370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065839" y="4392877"/>
              <a:ext cx="253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Yuval and Oldenburg (1997)</a:t>
              </a:r>
            </a:p>
          </p:txBody>
        </p:sp>
        <p:pic>
          <p:nvPicPr>
            <p:cNvPr id="15407" name="Picture 47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0" y="2819400"/>
              <a:ext cx="1826290" cy="310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413" name="Picture 5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657599"/>
              <a:ext cx="2057400" cy="62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776814"/>
              </p:ext>
            </p:extLst>
          </p:nvPr>
        </p:nvGraphicFramePr>
        <p:xfrm>
          <a:off x="-9448800" y="-5410200"/>
          <a:ext cx="11179176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5" name="Equation" r:id="rId18" imgW="3111480" imgH="482400" progId="Equation.DSMT4">
                  <p:embed/>
                </p:oleObj>
              </mc:Choice>
              <mc:Fallback>
                <p:oleObj name="Equation" r:id="rId18" imgW="3111480" imgH="482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448800" y="-5410200"/>
                        <a:ext cx="11179176" cy="174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5076250" y="5178788"/>
            <a:ext cx="3859244" cy="1183912"/>
            <a:chOff x="5076250" y="5178788"/>
            <a:chExt cx="3859244" cy="1183912"/>
          </a:xfrm>
        </p:grpSpPr>
        <p:sp>
          <p:nvSpPr>
            <p:cNvPr id="37" name="Rounded Rectangle 36"/>
            <p:cNvSpPr/>
            <p:nvPr/>
          </p:nvSpPr>
          <p:spPr>
            <a:xfrm>
              <a:off x="5105400" y="5574466"/>
              <a:ext cx="3830094" cy="788234"/>
            </a:xfrm>
            <a:prstGeom prst="roundRect">
              <a:avLst/>
            </a:prstGeom>
            <a:solidFill>
              <a:srgbClr val="FFFF00">
                <a:alpha val="72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CA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76250" y="5205134"/>
              <a:ext cx="3190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b="1" dirty="0" smtClean="0">
                  <a:latin typeface="Arial" pitchFamily="34" charset="0"/>
                  <a:cs typeface="Arial" pitchFamily="34" charset="0"/>
                </a:rPr>
                <a:t>Fitting estimated (       )</a:t>
              </a:r>
            </a:p>
          </p:txBody>
        </p:sp>
        <p:pic>
          <p:nvPicPr>
            <p:cNvPr id="44" name="Picture 21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78"/>
            <a:stretch/>
          </p:blipFill>
          <p:spPr bwMode="auto">
            <a:xfrm>
              <a:off x="7440494" y="5178788"/>
              <a:ext cx="437134" cy="384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111902"/>
              </p:ext>
            </p:extLst>
          </p:nvPr>
        </p:nvGraphicFramePr>
        <p:xfrm>
          <a:off x="1524000" y="5518023"/>
          <a:ext cx="3276600" cy="806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200"/>
                <a:gridCol w="1092200"/>
                <a:gridCol w="1092200"/>
              </a:tblGrid>
              <a:tr h="26885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Division</a:t>
                      </a:r>
                      <a:endParaRPr lang="en-CA" sz="1300" dirty="0"/>
                    </a:p>
                  </a:txBody>
                  <a:tcPr marL="66294" marR="66294" marT="33147" marB="33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Estimated</a:t>
                      </a:r>
                      <a:endParaRPr lang="en-CA" sz="1300" dirty="0"/>
                    </a:p>
                  </a:txBody>
                  <a:tcPr marL="66294" marR="66294" marT="33147" marB="33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True</a:t>
                      </a:r>
                      <a:endParaRPr lang="en-CA" sz="1300" dirty="0"/>
                    </a:p>
                  </a:txBody>
                  <a:tcPr marL="66294" marR="66294" marT="33147" marB="33147"/>
                </a:tc>
              </a:tr>
              <a:tr h="26885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a</a:t>
                      </a:r>
                      <a:endParaRPr lang="en-CA" sz="1300" dirty="0"/>
                    </a:p>
                  </a:txBody>
                  <a:tcPr marL="66294" marR="66294" marT="33147" marB="33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-4.0</a:t>
                      </a:r>
                      <a:endParaRPr lang="en-CA" sz="1300" dirty="0"/>
                    </a:p>
                  </a:txBody>
                  <a:tcPr marL="66294" marR="66294" marT="33147" marB="33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25</a:t>
                      </a:r>
                      <a:endParaRPr lang="en-CA" sz="1300" dirty="0"/>
                    </a:p>
                  </a:txBody>
                  <a:tcPr marL="66294" marR="66294" marT="33147" marB="33147"/>
                </a:tc>
              </a:tr>
              <a:tr h="26885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b</a:t>
                      </a:r>
                      <a:endParaRPr lang="en-CA" sz="1300" dirty="0"/>
                    </a:p>
                  </a:txBody>
                  <a:tcPr marL="66294" marR="66294" marT="33147" marB="33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-70.7</a:t>
                      </a:r>
                      <a:endParaRPr lang="en-CA" sz="1300" dirty="0"/>
                    </a:p>
                  </a:txBody>
                  <a:tcPr marL="66294" marR="66294" marT="33147" marB="33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-125</a:t>
                      </a:r>
                      <a:endParaRPr lang="en-CA" sz="1300" dirty="0"/>
                    </a:p>
                  </a:txBody>
                  <a:tcPr marL="66294" marR="66294" marT="33147" marB="33147"/>
                </a:tc>
              </a:tr>
            </a:tbl>
          </a:graphicData>
        </a:graphic>
      </p:graphicFrame>
      <p:pic>
        <p:nvPicPr>
          <p:cNvPr id="15435" name="Picture 7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91" y="5700792"/>
            <a:ext cx="3525969" cy="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797206"/>
              </p:ext>
            </p:extLst>
          </p:nvPr>
        </p:nvGraphicFramePr>
        <p:xfrm>
          <a:off x="8569325" y="8645525"/>
          <a:ext cx="301148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6" name="Equation" r:id="rId21" imgW="838080" imgH="228600" progId="Equation.DSMT4">
                  <p:embed/>
                </p:oleObj>
              </mc:Choice>
              <mc:Fallback>
                <p:oleObj name="Equation" r:id="rId21" imgW="83808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9325" y="8645525"/>
                        <a:ext cx="3011488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238603" y="5410200"/>
            <a:ext cx="4638197" cy="952500"/>
            <a:chOff x="238603" y="5410200"/>
            <a:chExt cx="4638197" cy="952500"/>
          </a:xfrm>
        </p:grpSpPr>
        <p:sp>
          <p:nvSpPr>
            <p:cNvPr id="47" name="Rounded Rectangle 46"/>
            <p:cNvSpPr/>
            <p:nvPr/>
          </p:nvSpPr>
          <p:spPr>
            <a:xfrm>
              <a:off x="1371600" y="5977142"/>
              <a:ext cx="3505200" cy="38555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38603" y="5410200"/>
              <a:ext cx="1818797" cy="466342"/>
              <a:chOff x="238603" y="5372100"/>
              <a:chExt cx="1818797" cy="466342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38603" y="5372100"/>
                <a:ext cx="1818797" cy="466342"/>
              </a:xfrm>
              <a:prstGeom prst="round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CA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444" name="Picture 84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50" y="5418334"/>
                <a:ext cx="1428750" cy="393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637747"/>
              </p:ext>
            </p:extLst>
          </p:nvPr>
        </p:nvGraphicFramePr>
        <p:xfrm>
          <a:off x="-6848475" y="2681288"/>
          <a:ext cx="44259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7" name="Equation" r:id="rId24" imgW="1231560" imgH="279360" progId="Equation.DSMT4">
                  <p:embed/>
                </p:oleObj>
              </mc:Choice>
              <mc:Fallback>
                <p:oleObj name="Equation" r:id="rId24" imgW="1231560" imgH="2793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48475" y="2681288"/>
                        <a:ext cx="44259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2094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dirty="0" smtClean="0"/>
              <a:t>Maxwell’s equations in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32660"/>
            <a:ext cx="3465535" cy="591021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3147059"/>
            <a:ext cx="3143160" cy="577589"/>
          </a:xfrm>
          <a:prstGeom prst="rect">
            <a:avLst/>
          </a:prstGeom>
        </p:spPr>
      </p:pic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999167"/>
              </p:ext>
            </p:extLst>
          </p:nvPr>
        </p:nvGraphicFramePr>
        <p:xfrm>
          <a:off x="-5334000" y="1719338"/>
          <a:ext cx="3498851" cy="20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Equation" r:id="rId6" imgW="2361960" imgH="1396800" progId="Equation.DSMT4">
                  <p:embed/>
                </p:oleObj>
              </mc:Choice>
              <mc:Fallback>
                <p:oleObj name="Equation" r:id="rId6" imgW="2361960" imgH="139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34000" y="1719338"/>
                        <a:ext cx="3498851" cy="209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57400"/>
            <a:ext cx="191050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28083" y="4356170"/>
            <a:ext cx="2819400" cy="634930"/>
            <a:chOff x="2590800" y="2209800"/>
            <a:chExt cx="4398750" cy="990600"/>
          </a:xfrm>
        </p:grpSpPr>
        <p:sp>
          <p:nvSpPr>
            <p:cNvPr id="10" name="Rounded Rectangle 9"/>
            <p:cNvSpPr/>
            <p:nvPr/>
          </p:nvSpPr>
          <p:spPr>
            <a:xfrm>
              <a:off x="2590800" y="2209800"/>
              <a:ext cx="4398750" cy="9906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50" y="2419350"/>
              <a:ext cx="2159000" cy="5715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12843" y="5447267"/>
            <a:ext cx="2849757" cy="839233"/>
            <a:chOff x="2590800" y="4419600"/>
            <a:chExt cx="4398750" cy="1295400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726" y="4495800"/>
              <a:ext cx="2953577" cy="78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032" y="5257800"/>
              <a:ext cx="2108963" cy="431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590800" y="4419600"/>
              <a:ext cx="4398750" cy="12954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360382" y="3986838"/>
            <a:ext cx="3841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domain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60382" y="5071348"/>
            <a:ext cx="3213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Ohm’s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law in </a:t>
            </a:r>
            <a:r>
              <a:rPr lang="en-C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domain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59" y="3297811"/>
            <a:ext cx="2516165" cy="1570923"/>
          </a:xfrm>
          <a:prstGeom prst="rect">
            <a:avLst/>
          </a:prstGeom>
        </p:spPr>
      </p:pic>
      <p:pic>
        <p:nvPicPr>
          <p:cNvPr id="1122" name="Picture 9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34" y="4966659"/>
            <a:ext cx="2525689" cy="140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6412" y="3427710"/>
            <a:ext cx="76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l-GR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ω</a:t>
            </a:r>
            <a:r>
              <a:rPr lang="en-CA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53200" y="5086072"/>
            <a:ext cx="76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en-CA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CA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22797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experiments</a:t>
            </a:r>
            <a:br>
              <a:rPr lang="en-CA" dirty="0" smtClean="0"/>
            </a:br>
            <a:endParaRPr lang="en-CA" dirty="0"/>
          </a:p>
        </p:txBody>
      </p:sp>
      <p:grpSp>
        <p:nvGrpSpPr>
          <p:cNvPr id="45" name="그룹 44"/>
          <p:cNvGrpSpPr/>
          <p:nvPr/>
        </p:nvGrpSpPr>
        <p:grpSpPr>
          <a:xfrm>
            <a:off x="-7543800" y="1233123"/>
            <a:ext cx="7239000" cy="4128254"/>
            <a:chOff x="1143000" y="2215396"/>
            <a:chExt cx="7239000" cy="4128254"/>
          </a:xfrm>
        </p:grpSpPr>
        <p:sp>
          <p:nvSpPr>
            <p:cNvPr id="8" name="Oval 3"/>
            <p:cNvSpPr/>
            <p:nvPr/>
          </p:nvSpPr>
          <p:spPr>
            <a:xfrm>
              <a:off x="3505200" y="3105150"/>
              <a:ext cx="2209800" cy="22098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i="1">
                <a:latin typeface="Arial" panose="020B0604020202020204" pitchFamily="34" charset="0"/>
                <a:cs typeface="Arial" pitchFamily="34" charset="0"/>
              </a:endParaRPr>
            </a:p>
          </p:txBody>
        </p:sp>
        <p:grpSp>
          <p:nvGrpSpPr>
            <p:cNvPr id="9" name="Group 24"/>
            <p:cNvGrpSpPr/>
            <p:nvPr/>
          </p:nvGrpSpPr>
          <p:grpSpPr>
            <a:xfrm>
              <a:off x="1143000" y="2811073"/>
              <a:ext cx="1371600" cy="2199077"/>
              <a:chOff x="685800" y="1687123"/>
              <a:chExt cx="1371600" cy="2199077"/>
            </a:xfrm>
          </p:grpSpPr>
          <p:grpSp>
            <p:nvGrpSpPr>
              <p:cNvPr id="39" name="Group 20"/>
              <p:cNvGrpSpPr/>
              <p:nvPr/>
            </p:nvGrpSpPr>
            <p:grpSpPr>
              <a:xfrm>
                <a:off x="685800" y="2362200"/>
                <a:ext cx="1371600" cy="1524000"/>
                <a:chOff x="685800" y="2362200"/>
                <a:chExt cx="2209800" cy="1524000"/>
              </a:xfrm>
            </p:grpSpPr>
            <p:cxnSp>
              <p:nvCxnSpPr>
                <p:cNvPr id="41" name="Straight Arrow Connector 12"/>
                <p:cNvCxnSpPr/>
                <p:nvPr/>
              </p:nvCxnSpPr>
              <p:spPr>
                <a:xfrm>
                  <a:off x="685800" y="2362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13"/>
                <p:cNvCxnSpPr/>
                <p:nvPr/>
              </p:nvCxnSpPr>
              <p:spPr>
                <a:xfrm>
                  <a:off x="685800" y="2870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14"/>
                <p:cNvCxnSpPr/>
                <p:nvPr/>
              </p:nvCxnSpPr>
              <p:spPr>
                <a:xfrm>
                  <a:off x="685800" y="3378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15"/>
                <p:cNvCxnSpPr/>
                <p:nvPr/>
              </p:nvCxnSpPr>
              <p:spPr>
                <a:xfrm>
                  <a:off x="685800" y="3886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/>
              <p:cNvSpPr txBox="1"/>
              <p:nvPr/>
            </p:nvSpPr>
            <p:spPr>
              <a:xfrm>
                <a:off x="990600" y="1687123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1" i="1" dirty="0">
                    <a:latin typeface="Arial" panose="020B0604020202020204" pitchFamily="34" charset="0"/>
                    <a:cs typeface="Arial" pitchFamily="34" charset="0"/>
                  </a:rPr>
                  <a:t>J</a:t>
                </a:r>
                <a:endParaRPr lang="en-CA" sz="4000" b="1" i="1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" name="Group 25"/>
            <p:cNvGrpSpPr/>
            <p:nvPr/>
          </p:nvGrpSpPr>
          <p:grpSpPr>
            <a:xfrm>
              <a:off x="7010400" y="2811073"/>
              <a:ext cx="1371600" cy="2199077"/>
              <a:chOff x="685800" y="1687123"/>
              <a:chExt cx="1371600" cy="2199077"/>
            </a:xfrm>
          </p:grpSpPr>
          <p:grpSp>
            <p:nvGrpSpPr>
              <p:cNvPr id="33" name="Group 26"/>
              <p:cNvGrpSpPr/>
              <p:nvPr/>
            </p:nvGrpSpPr>
            <p:grpSpPr>
              <a:xfrm>
                <a:off x="685800" y="2362200"/>
                <a:ext cx="1371600" cy="1524000"/>
                <a:chOff x="685800" y="2362200"/>
                <a:chExt cx="2209800" cy="1524000"/>
              </a:xfrm>
            </p:grpSpPr>
            <p:cxnSp>
              <p:nvCxnSpPr>
                <p:cNvPr id="35" name="Straight Arrow Connector 28"/>
                <p:cNvCxnSpPr/>
                <p:nvPr/>
              </p:nvCxnSpPr>
              <p:spPr>
                <a:xfrm>
                  <a:off x="685800" y="2362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29"/>
                <p:cNvCxnSpPr/>
                <p:nvPr/>
              </p:nvCxnSpPr>
              <p:spPr>
                <a:xfrm>
                  <a:off x="685800" y="2870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0"/>
                <p:cNvCxnSpPr/>
                <p:nvPr/>
              </p:nvCxnSpPr>
              <p:spPr>
                <a:xfrm>
                  <a:off x="685800" y="3378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1"/>
                <p:cNvCxnSpPr/>
                <p:nvPr/>
              </p:nvCxnSpPr>
              <p:spPr>
                <a:xfrm>
                  <a:off x="685800" y="38862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990600" y="1687123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1" i="1" dirty="0" smtClean="0">
                    <a:latin typeface="Arial" panose="020B0604020202020204" pitchFamily="34" charset="0"/>
                    <a:cs typeface="Arial" pitchFamily="34" charset="0"/>
                  </a:rPr>
                  <a:t>J</a:t>
                </a:r>
                <a:endParaRPr lang="en-CA" sz="4000" b="1" i="1" baseline="-25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2" name="Block Arc 5"/>
            <p:cNvSpPr/>
            <p:nvPr/>
          </p:nvSpPr>
          <p:spPr>
            <a:xfrm>
              <a:off x="2033238" y="2343150"/>
              <a:ext cx="5105400" cy="1295400"/>
            </a:xfrm>
            <a:prstGeom prst="blockArc">
              <a:avLst>
                <a:gd name="adj1" fmla="val 8868328"/>
                <a:gd name="adj2" fmla="val 1815700"/>
                <a:gd name="adj3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Block Arc 21"/>
            <p:cNvSpPr/>
            <p:nvPr/>
          </p:nvSpPr>
          <p:spPr>
            <a:xfrm flipV="1">
              <a:off x="2010936" y="4906074"/>
              <a:ext cx="5105400" cy="1295400"/>
            </a:xfrm>
            <a:prstGeom prst="blockArc">
              <a:avLst>
                <a:gd name="adj1" fmla="val 8868328"/>
                <a:gd name="adj2" fmla="val 1815700"/>
                <a:gd name="adj3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Half Frame 6"/>
            <p:cNvSpPr/>
            <p:nvPr/>
          </p:nvSpPr>
          <p:spPr>
            <a:xfrm rot="16200000" flipV="1">
              <a:off x="4373880" y="2215396"/>
              <a:ext cx="272534" cy="272534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Half Frame 23"/>
            <p:cNvSpPr/>
            <p:nvPr/>
          </p:nvSpPr>
          <p:spPr>
            <a:xfrm rot="5400000" flipH="1">
              <a:off x="4526280" y="6071116"/>
              <a:ext cx="272534" cy="272534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Down Arrow 7"/>
            <p:cNvSpPr/>
            <p:nvPr/>
          </p:nvSpPr>
          <p:spPr>
            <a:xfrm rot="5400000">
              <a:off x="4457700" y="3829050"/>
              <a:ext cx="304800" cy="76200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itchFamily="34" charset="0"/>
              </a:endParaRPr>
            </a:p>
          </p:txBody>
        </p:sp>
        <p:grpSp>
          <p:nvGrpSpPr>
            <p:cNvPr id="22" name="Group 37"/>
            <p:cNvGrpSpPr/>
            <p:nvPr/>
          </p:nvGrpSpPr>
          <p:grpSpPr>
            <a:xfrm>
              <a:off x="3558540" y="3409950"/>
              <a:ext cx="2156460" cy="1524000"/>
              <a:chOff x="3558540" y="2286000"/>
              <a:chExt cx="2156460" cy="1524000"/>
            </a:xfrm>
          </p:grpSpPr>
          <p:sp>
            <p:nvSpPr>
              <p:cNvPr id="23" name="Cross 38"/>
              <p:cNvSpPr/>
              <p:nvPr/>
            </p:nvSpPr>
            <p:spPr>
              <a:xfrm>
                <a:off x="3831074" y="2286000"/>
                <a:ext cx="276106" cy="276106"/>
              </a:xfrm>
              <a:prstGeom prst="plus">
                <a:avLst>
                  <a:gd name="adj" fmla="val 4542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Cross 39"/>
              <p:cNvSpPr/>
              <p:nvPr/>
            </p:nvSpPr>
            <p:spPr>
              <a:xfrm>
                <a:off x="3671947" y="2597973"/>
                <a:ext cx="276106" cy="276106"/>
              </a:xfrm>
              <a:prstGeom prst="plus">
                <a:avLst>
                  <a:gd name="adj" fmla="val 4542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Cross 40"/>
              <p:cNvSpPr/>
              <p:nvPr/>
            </p:nvSpPr>
            <p:spPr>
              <a:xfrm>
                <a:off x="3662541" y="3221920"/>
                <a:ext cx="276106" cy="276106"/>
              </a:xfrm>
              <a:prstGeom prst="plus">
                <a:avLst>
                  <a:gd name="adj" fmla="val 4542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Cross 41"/>
              <p:cNvSpPr/>
              <p:nvPr/>
            </p:nvSpPr>
            <p:spPr>
              <a:xfrm>
                <a:off x="3831074" y="3533894"/>
                <a:ext cx="276106" cy="276106"/>
              </a:xfrm>
              <a:prstGeom prst="plus">
                <a:avLst>
                  <a:gd name="adj" fmla="val 4542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Cross 42"/>
              <p:cNvSpPr/>
              <p:nvPr/>
            </p:nvSpPr>
            <p:spPr>
              <a:xfrm>
                <a:off x="3558540" y="2909946"/>
                <a:ext cx="276106" cy="276106"/>
              </a:xfrm>
              <a:prstGeom prst="plus">
                <a:avLst>
                  <a:gd name="adj" fmla="val 4542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Minus 43"/>
              <p:cNvSpPr/>
              <p:nvPr/>
            </p:nvSpPr>
            <p:spPr>
              <a:xfrm>
                <a:off x="5124688" y="2401192"/>
                <a:ext cx="295156" cy="45719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Minus 44"/>
              <p:cNvSpPr/>
              <p:nvPr/>
            </p:nvSpPr>
            <p:spPr>
              <a:xfrm>
                <a:off x="5334000" y="2713166"/>
                <a:ext cx="295156" cy="45719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Minus 45"/>
              <p:cNvSpPr/>
              <p:nvPr/>
            </p:nvSpPr>
            <p:spPr>
              <a:xfrm>
                <a:off x="5419844" y="3025139"/>
                <a:ext cx="295156" cy="45719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Minus 46"/>
              <p:cNvSpPr/>
              <p:nvPr/>
            </p:nvSpPr>
            <p:spPr>
              <a:xfrm>
                <a:off x="5334000" y="3355340"/>
                <a:ext cx="295156" cy="45719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Minus 47"/>
              <p:cNvSpPr/>
              <p:nvPr/>
            </p:nvSpPr>
            <p:spPr>
              <a:xfrm>
                <a:off x="5189716" y="3649087"/>
                <a:ext cx="295156" cy="45719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999240" y="3496873"/>
              <a:ext cx="1334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b="1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itchFamily="34" charset="0"/>
                </a:rPr>
                <a:t>J </a:t>
              </a:r>
              <a:r>
                <a:rPr lang="en-CA" sz="3600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pol</a:t>
              </a:r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480600" y="1562681"/>
            <a:ext cx="4320000" cy="1284096"/>
            <a:chOff x="380999" y="1459104"/>
            <a:chExt cx="4320000" cy="1284096"/>
          </a:xfrm>
        </p:grpSpPr>
        <p:cxnSp>
          <p:nvCxnSpPr>
            <p:cNvPr id="81" name="직선 연결선 80"/>
            <p:cNvCxnSpPr/>
            <p:nvPr/>
          </p:nvCxnSpPr>
          <p:spPr bwMode="auto">
            <a:xfrm>
              <a:off x="380999" y="2743200"/>
              <a:ext cx="4320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28" name="그룹 127"/>
            <p:cNvGrpSpPr/>
            <p:nvPr/>
          </p:nvGrpSpPr>
          <p:grpSpPr>
            <a:xfrm>
              <a:off x="2667000" y="2293620"/>
              <a:ext cx="685801" cy="446477"/>
              <a:chOff x="380999" y="1981200"/>
              <a:chExt cx="685801" cy="446477"/>
            </a:xfrm>
          </p:grpSpPr>
          <p:cxnSp>
            <p:nvCxnSpPr>
              <p:cNvPr id="117" name="직선 연결선 116"/>
              <p:cNvCxnSpPr/>
              <p:nvPr/>
            </p:nvCxnSpPr>
            <p:spPr bwMode="auto">
              <a:xfrm flipV="1">
                <a:off x="380999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9" name="직선 연결선 118"/>
              <p:cNvCxnSpPr/>
              <p:nvPr/>
            </p:nvCxnSpPr>
            <p:spPr bwMode="auto">
              <a:xfrm>
                <a:off x="380999" y="2122877"/>
                <a:ext cx="68580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직선 연결선 128"/>
              <p:cNvCxnSpPr/>
              <p:nvPr/>
            </p:nvCxnSpPr>
            <p:spPr bwMode="auto">
              <a:xfrm flipV="1">
                <a:off x="1066800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7" name="타원 126"/>
              <p:cNvSpPr/>
              <p:nvPr/>
            </p:nvSpPr>
            <p:spPr bwMode="auto">
              <a:xfrm>
                <a:off x="586740" y="1981200"/>
                <a:ext cx="266700" cy="28194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CA" sz="1200" dirty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I</a:t>
                </a:r>
                <a:endParaRPr kumimoji="0" lang="en-CA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3886201" y="2293620"/>
              <a:ext cx="685801" cy="446477"/>
              <a:chOff x="380999" y="1981200"/>
              <a:chExt cx="685801" cy="446477"/>
            </a:xfrm>
          </p:grpSpPr>
          <p:cxnSp>
            <p:nvCxnSpPr>
              <p:cNvPr id="134" name="직선 연결선 133"/>
              <p:cNvCxnSpPr/>
              <p:nvPr/>
            </p:nvCxnSpPr>
            <p:spPr bwMode="auto">
              <a:xfrm flipV="1">
                <a:off x="380999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직선 연결선 134"/>
              <p:cNvCxnSpPr/>
              <p:nvPr/>
            </p:nvCxnSpPr>
            <p:spPr bwMode="auto">
              <a:xfrm>
                <a:off x="380999" y="2122877"/>
                <a:ext cx="68580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6" name="직선 연결선 135"/>
              <p:cNvCxnSpPr/>
              <p:nvPr/>
            </p:nvCxnSpPr>
            <p:spPr bwMode="auto">
              <a:xfrm flipV="1">
                <a:off x="1066800" y="2122877"/>
                <a:ext cx="0" cy="30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7" name="타원 136"/>
              <p:cNvSpPr/>
              <p:nvPr/>
            </p:nvSpPr>
            <p:spPr bwMode="auto">
              <a:xfrm>
                <a:off x="586740" y="1981200"/>
                <a:ext cx="266700" cy="28194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CA" sz="1200" dirty="0" smtClean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V</a:t>
                </a:r>
                <a:endParaRPr kumimoji="0" lang="en-CA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410028" y="1459104"/>
              <a:ext cx="1571172" cy="1044773"/>
              <a:chOff x="410028" y="1459104"/>
              <a:chExt cx="1571172" cy="1044773"/>
            </a:xfrm>
          </p:grpSpPr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44" t="55799" r="47894" b="26303"/>
              <a:stretch/>
            </p:blipFill>
            <p:spPr>
              <a:xfrm flipH="1">
                <a:off x="410028" y="1459104"/>
                <a:ext cx="1094014" cy="438400"/>
              </a:xfrm>
              <a:prstGeom prst="rect">
                <a:avLst/>
              </a:prstGeom>
            </p:spPr>
          </p:pic>
          <p:cxnSp>
            <p:nvCxnSpPr>
              <p:cNvPr id="139" name="직선 연결선 138"/>
              <p:cNvCxnSpPr/>
              <p:nvPr/>
            </p:nvCxnSpPr>
            <p:spPr bwMode="auto">
              <a:xfrm>
                <a:off x="1371600" y="1678304"/>
                <a:ext cx="304800" cy="74937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타원 142"/>
              <p:cNvSpPr/>
              <p:nvPr/>
            </p:nvSpPr>
            <p:spPr bwMode="auto">
              <a:xfrm>
                <a:off x="1371600" y="2362200"/>
                <a:ext cx="609600" cy="14167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145" name="직선 연결선 144"/>
              <p:cNvCxnSpPr>
                <a:stCxn id="143" idx="2"/>
                <a:endCxn id="143" idx="6"/>
              </p:cNvCxnSpPr>
              <p:nvPr/>
            </p:nvCxnSpPr>
            <p:spPr bwMode="auto">
              <a:xfrm>
                <a:off x="1371600" y="2433039"/>
                <a:ext cx="609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7" name="직선 연결선 146"/>
              <p:cNvCxnSpPr>
                <a:stCxn id="143" idx="0"/>
                <a:endCxn id="143" idx="4"/>
              </p:cNvCxnSpPr>
              <p:nvPr/>
            </p:nvCxnSpPr>
            <p:spPr bwMode="auto">
              <a:xfrm>
                <a:off x="1676400" y="2362200"/>
                <a:ext cx="0" cy="14167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0" name="직선 연결선 149"/>
              <p:cNvCxnSpPr>
                <a:stCxn id="143" idx="3"/>
                <a:endCxn id="143" idx="7"/>
              </p:cNvCxnSpPr>
              <p:nvPr/>
            </p:nvCxnSpPr>
            <p:spPr bwMode="auto">
              <a:xfrm flipV="1">
                <a:off x="1460874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" name="직선 연결선 151"/>
              <p:cNvCxnSpPr>
                <a:stCxn id="143" idx="1"/>
                <a:endCxn id="143" idx="5"/>
              </p:cNvCxnSpPr>
              <p:nvPr/>
            </p:nvCxnSpPr>
            <p:spPr bwMode="auto">
              <a:xfrm>
                <a:off x="1460874" y="2382948"/>
                <a:ext cx="431052" cy="1001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" t="67313" r="2292" b="6111"/>
          <a:stretch/>
        </p:blipFill>
        <p:spPr>
          <a:xfrm>
            <a:off x="5247862" y="1371600"/>
            <a:ext cx="3515138" cy="1055884"/>
          </a:xfrm>
          <a:prstGeom prst="rect">
            <a:avLst/>
          </a:prstGeom>
          <a:ln>
            <a:noFill/>
          </a:ln>
        </p:spPr>
      </p:pic>
      <p:sp>
        <p:nvSpPr>
          <p:cNvPr id="157" name="TextBox 156"/>
          <p:cNvSpPr txBox="1"/>
          <p:nvPr/>
        </p:nvSpPr>
        <p:spPr>
          <a:xfrm>
            <a:off x="2697028" y="2069068"/>
            <a:ext cx="811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latin typeface="Arial" pitchFamily="34" charset="0"/>
                <a:cs typeface="Arial" pitchFamily="34" charset="0"/>
              </a:rPr>
              <a:t>Current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929742" y="2071914"/>
            <a:ext cx="811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latin typeface="Arial" pitchFamily="34" charset="0"/>
                <a:cs typeface="Arial" pitchFamily="34" charset="0"/>
              </a:rPr>
              <a:t>Voltage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37" y="2837765"/>
            <a:ext cx="3487375" cy="294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309258"/>
            <a:ext cx="2872199" cy="168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246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24000"/>
            <a:ext cx="8305800" cy="4419600"/>
          </a:xfrm>
        </p:spPr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Auxiliary</a:t>
            </a:r>
            <a:r>
              <a:rPr lang="en-CA" dirty="0" smtClean="0"/>
              <a:t> equations approach</a:t>
            </a:r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modelling: time domain</a:t>
            </a:r>
            <a:br>
              <a:rPr lang="en-CA" dirty="0"/>
            </a:br>
            <a:endParaRPr lang="en-CA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1" y="2340582"/>
            <a:ext cx="3161029" cy="53909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28" y="3130761"/>
            <a:ext cx="2866980" cy="52683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9601" y="3915228"/>
            <a:ext cx="7681322" cy="2362200"/>
            <a:chOff x="609601" y="3886200"/>
            <a:chExt cx="7681322" cy="2362200"/>
          </a:xfrm>
        </p:grpSpPr>
        <p:sp>
          <p:nvSpPr>
            <p:cNvPr id="6" name="Rounded Rectangle 5"/>
            <p:cNvSpPr/>
            <p:nvPr/>
          </p:nvSpPr>
          <p:spPr>
            <a:xfrm>
              <a:off x="609601" y="3886200"/>
              <a:ext cx="7681322" cy="2362200"/>
            </a:xfrm>
            <a:prstGeom prst="roundRect">
              <a:avLst/>
            </a:prstGeom>
            <a:solidFill>
              <a:srgbClr val="00B0F0">
                <a:alpha val="16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023" y="4558587"/>
              <a:ext cx="5127377" cy="394413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100" y="5010150"/>
              <a:ext cx="4207079" cy="736239"/>
            </a:xfrm>
            <a:prstGeom prst="rect">
              <a:avLst/>
            </a:prstGeom>
          </p:spPr>
        </p:pic>
        <p:pic>
          <p:nvPicPr>
            <p:cNvPr id="13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5897800"/>
              <a:ext cx="2740523" cy="27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179495" y="4019490"/>
              <a:ext cx="30877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CA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Cole-Cole model, </a:t>
              </a:r>
              <a:r>
                <a:rPr lang="en-CA" sz="2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en-CA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 1</a:t>
              </a:r>
              <a:endParaRPr lang="en-CA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26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342486" cy="685800"/>
          </a:xfrm>
        </p:spPr>
        <p:txBody>
          <a:bodyPr/>
          <a:lstStyle/>
          <a:p>
            <a:r>
              <a:rPr lang="en-CA" dirty="0" smtClean="0"/>
              <a:t>Numerical experiments</a:t>
            </a:r>
            <a:endParaRPr lang="en-CA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800600"/>
          </a:xfrm>
        </p:spPr>
        <p:txBody>
          <a:bodyPr/>
          <a:lstStyle/>
          <a:p>
            <a:r>
              <a:rPr lang="en-CA" dirty="0" smtClean="0"/>
              <a:t>Current density section </a:t>
            </a:r>
            <a:r>
              <a:rPr lang="en-CA" b="1" dirty="0" smtClean="0">
                <a:solidFill>
                  <a:srgbClr val="FF0000"/>
                </a:solidFill>
              </a:rPr>
              <a:t>with</a:t>
            </a:r>
            <a:r>
              <a:rPr lang="en-CA" dirty="0" smtClean="0"/>
              <a:t> </a:t>
            </a:r>
            <a:r>
              <a:rPr lang="en-CA" b="1" dirty="0" smtClean="0">
                <a:solidFill>
                  <a:srgbClr val="FF0000"/>
                </a:solidFill>
              </a:rPr>
              <a:t>IP body</a:t>
            </a:r>
            <a:endParaRPr lang="en-CA" b="1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7391400" y="2259966"/>
            <a:ext cx="5156200" cy="1690368"/>
            <a:chOff x="2209800" y="2256865"/>
            <a:chExt cx="5156200" cy="1690368"/>
          </a:xfrm>
        </p:grpSpPr>
        <p:sp>
          <p:nvSpPr>
            <p:cNvPr id="3" name="Oval 2"/>
            <p:cNvSpPr/>
            <p:nvPr/>
          </p:nvSpPr>
          <p:spPr bwMode="auto">
            <a:xfrm>
              <a:off x="2209800" y="2552700"/>
              <a:ext cx="5156200" cy="1104900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" name="Half Frame 4"/>
            <p:cNvSpPr/>
            <p:nvPr/>
          </p:nvSpPr>
          <p:spPr bwMode="auto">
            <a:xfrm rot="8144834">
              <a:off x="4247390" y="2256865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" name="Half Frame 7"/>
            <p:cNvSpPr/>
            <p:nvPr/>
          </p:nvSpPr>
          <p:spPr bwMode="auto">
            <a:xfrm rot="13455166" flipH="1">
              <a:off x="4542104" y="3355562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29" name="fwd3_CBlk.avi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700784"/>
            <a:ext cx="4498848" cy="4645152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67" y="2971800"/>
            <a:ext cx="3730752" cy="261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844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342486" cy="685800"/>
          </a:xfrm>
        </p:spPr>
        <p:txBody>
          <a:bodyPr/>
          <a:lstStyle/>
          <a:p>
            <a:r>
              <a:rPr lang="en-CA" dirty="0" smtClean="0"/>
              <a:t>Numerical experiments</a:t>
            </a:r>
            <a:endParaRPr lang="en-CA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305800" cy="4800600"/>
          </a:xfrm>
        </p:spPr>
        <p:txBody>
          <a:bodyPr/>
          <a:lstStyle/>
          <a:p>
            <a:r>
              <a:rPr lang="en-CA" dirty="0" smtClean="0"/>
              <a:t>Measured magnetic field (</a:t>
            </a:r>
            <a:r>
              <a:rPr lang="en-CA" i="1" dirty="0" err="1" smtClean="0"/>
              <a:t>h</a:t>
            </a:r>
            <a:r>
              <a:rPr lang="en-CA" baseline="-25000" dirty="0" err="1" smtClean="0"/>
              <a:t>z</a:t>
            </a:r>
            <a:r>
              <a:rPr lang="en-CA" dirty="0" smtClean="0"/>
              <a:t>)</a:t>
            </a:r>
            <a:endParaRPr lang="en-CA" b="1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7391400" y="2259966"/>
            <a:ext cx="5156200" cy="1690368"/>
            <a:chOff x="2209800" y="2256865"/>
            <a:chExt cx="5156200" cy="1690368"/>
          </a:xfrm>
        </p:grpSpPr>
        <p:sp>
          <p:nvSpPr>
            <p:cNvPr id="3" name="Oval 2"/>
            <p:cNvSpPr/>
            <p:nvPr/>
          </p:nvSpPr>
          <p:spPr bwMode="auto">
            <a:xfrm>
              <a:off x="2209800" y="2552700"/>
              <a:ext cx="5156200" cy="1104900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" name="Half Frame 4"/>
            <p:cNvSpPr/>
            <p:nvPr/>
          </p:nvSpPr>
          <p:spPr bwMode="auto">
            <a:xfrm rot="8144834">
              <a:off x="4247390" y="2256865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" name="Half Frame 7"/>
            <p:cNvSpPr/>
            <p:nvPr/>
          </p:nvSpPr>
          <p:spPr bwMode="auto">
            <a:xfrm rot="13455166" flipH="1">
              <a:off x="4542104" y="3355562"/>
              <a:ext cx="591671" cy="59167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63" y="1797090"/>
            <a:ext cx="2570937" cy="197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decay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" y="3810000"/>
            <a:ext cx="3719946" cy="2362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54" y="3810000"/>
            <a:ext cx="3719946" cy="23622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66762" y="2212201"/>
            <a:ext cx="738338" cy="276999"/>
            <a:chOff x="1971269" y="2252841"/>
            <a:chExt cx="738338" cy="276999"/>
          </a:xfrm>
        </p:grpSpPr>
        <p:sp>
          <p:nvSpPr>
            <p:cNvPr id="14" name="Isosceles Triangle 13"/>
            <p:cNvSpPr/>
            <p:nvPr/>
          </p:nvSpPr>
          <p:spPr bwMode="auto">
            <a:xfrm flipV="1">
              <a:off x="2583180" y="2362199"/>
              <a:ext cx="126427" cy="108989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71269" y="2252841"/>
              <a:ext cx="543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Rx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27800" y="4415135"/>
            <a:ext cx="2616200" cy="1680865"/>
            <a:chOff x="645571" y="3001201"/>
            <a:chExt cx="2616200" cy="1680865"/>
          </a:xfrm>
        </p:grpSpPr>
        <p:sp>
          <p:nvSpPr>
            <p:cNvPr id="23" name="Rounded Rectangle 22"/>
            <p:cNvSpPr/>
            <p:nvPr/>
          </p:nvSpPr>
          <p:spPr>
            <a:xfrm>
              <a:off x="1585371" y="3500966"/>
              <a:ext cx="1295400" cy="11811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5571" y="3001201"/>
              <a:ext cx="261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IP responses</a:t>
              </a:r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11482"/>
            <a:ext cx="2800351" cy="1960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6157762" y="2209800"/>
            <a:ext cx="738338" cy="276999"/>
            <a:chOff x="1971269" y="2252841"/>
            <a:chExt cx="738338" cy="276999"/>
          </a:xfrm>
        </p:grpSpPr>
        <p:sp>
          <p:nvSpPr>
            <p:cNvPr id="29" name="Isosceles Triangle 28"/>
            <p:cNvSpPr/>
            <p:nvPr/>
          </p:nvSpPr>
          <p:spPr bwMode="auto">
            <a:xfrm flipV="1">
              <a:off x="2583180" y="2362199"/>
              <a:ext cx="126427" cy="108989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71269" y="2252841"/>
              <a:ext cx="543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200" dirty="0" smtClean="0">
                  <a:latin typeface="Arial" pitchFamily="34" charset="0"/>
                  <a:cs typeface="Arial" pitchFamily="34" charset="0"/>
                </a:rPr>
                <a:t>Rx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84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Inverse </a:t>
            </a:r>
            <a:r>
              <a:rPr lang="en-CA" dirty="0" smtClean="0"/>
              <a:t>problem: </a:t>
            </a:r>
            <a:r>
              <a:rPr lang="en-CA" b="1" dirty="0" smtClean="0">
                <a:solidFill>
                  <a:srgbClr val="FF0000"/>
                </a:solidFill>
              </a:rPr>
              <a:t>two</a:t>
            </a:r>
            <a:r>
              <a:rPr lang="en-CA" dirty="0" smtClean="0"/>
              <a:t> paths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6" name="Rounded Rectangle 5"/>
          <p:cNvSpPr/>
          <p:nvPr/>
        </p:nvSpPr>
        <p:spPr>
          <a:xfrm>
            <a:off x="1295400" y="2133600"/>
            <a:ext cx="6553200" cy="1143000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CA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en-C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in time domain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95400" y="3810000"/>
            <a:ext cx="6553200" cy="1143000"/>
          </a:xfrm>
          <a:prstGeom prst="roundRect">
            <a:avLst/>
          </a:prstGeom>
          <a:solidFill>
            <a:srgbClr val="FFFF00">
              <a:alpha val="72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CA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Linearized</a:t>
            </a:r>
            <a:r>
              <a:rPr lang="en-C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inversion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63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0525" y="381001"/>
            <a:ext cx="7772400" cy="685800"/>
          </a:xfrm>
        </p:spPr>
        <p:txBody>
          <a:bodyPr/>
          <a:lstStyle/>
          <a:p>
            <a:pPr algn="l"/>
            <a:r>
              <a:rPr lang="en-US" b="1" dirty="0" smtClean="0"/>
              <a:t>Complex</a:t>
            </a:r>
            <a:r>
              <a:rPr lang="en-US" dirty="0" smtClean="0"/>
              <a:t> conductivity</a:t>
            </a:r>
            <a:endParaRPr lang="en-US" dirty="0"/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82" y="1676400"/>
            <a:ext cx="1940818" cy="1397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37008" y="3229428"/>
            <a:ext cx="8173592" cy="28956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b="1" i="1" dirty="0" smtClean="0">
                <a:solidFill>
                  <a:srgbClr val="FF0000"/>
                </a:solidFill>
              </a:rPr>
              <a:t>σ</a:t>
            </a:r>
            <a:r>
              <a:rPr lang="el-GR" b="1" baseline="-25000" dirty="0" smtClean="0">
                <a:solidFill>
                  <a:srgbClr val="FF0000"/>
                </a:solidFill>
              </a:rPr>
              <a:t>∞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background conductivity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Obtained </a:t>
            </a:r>
            <a:r>
              <a:rPr lang="en-US" b="1" dirty="0" smtClean="0">
                <a:solidFill>
                  <a:srgbClr val="FF0000"/>
                </a:solidFill>
              </a:rPr>
              <a:t>from early times </a:t>
            </a:r>
            <a:r>
              <a:rPr lang="en-US" dirty="0" smtClean="0"/>
              <a:t>that are not contaminated with IP effects.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IP effect is a perturbation</a:t>
            </a:r>
            <a:r>
              <a:rPr lang="en-US" dirty="0"/>
              <a:t>. This is a good approximation when </a:t>
            </a:r>
            <a:r>
              <a:rPr lang="el-GR" b="1" i="1" dirty="0" smtClean="0">
                <a:solidFill>
                  <a:srgbClr val="FF0000"/>
                </a:solidFill>
              </a:rPr>
              <a:t>η</a:t>
            </a:r>
            <a:r>
              <a:rPr lang="en-US" dirty="0" smtClean="0"/>
              <a:t> </a:t>
            </a:r>
            <a:r>
              <a:rPr lang="en-US" dirty="0"/>
              <a:t>is small and has been traditionally </a:t>
            </a:r>
            <a:r>
              <a:rPr lang="en-US" dirty="0" smtClean="0"/>
              <a:t>used</a:t>
            </a: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0" y="1752600"/>
            <a:ext cx="5875125" cy="990600"/>
            <a:chOff x="-6748251" y="5715000"/>
            <a:chExt cx="5875125" cy="990600"/>
          </a:xfrm>
        </p:grpSpPr>
        <p:sp>
          <p:nvSpPr>
            <p:cNvPr id="8" name="Rounded Rectangle 7"/>
            <p:cNvSpPr/>
            <p:nvPr/>
          </p:nvSpPr>
          <p:spPr>
            <a:xfrm>
              <a:off x="-6748251" y="5715000"/>
              <a:ext cx="5875125" cy="990600"/>
            </a:xfrm>
            <a:prstGeom prst="roundRect">
              <a:avLst/>
            </a:prstGeom>
            <a:solidFill>
              <a:srgbClr val="FFFF00">
                <a:alpha val="72000"/>
              </a:srgbClr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477000" y="5778844"/>
              <a:ext cx="5508625" cy="870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551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9028286" cy="650876"/>
          </a:xfrm>
        </p:spPr>
        <p:txBody>
          <a:bodyPr/>
          <a:lstStyle/>
          <a:p>
            <a:r>
              <a:rPr lang="en-CA" dirty="0" smtClean="0"/>
              <a:t>IP data and EM coupling removal</a:t>
            </a:r>
            <a:r>
              <a:rPr lang="en-CA" sz="2800" dirty="0"/>
              <a:t/>
            </a:r>
            <a:br>
              <a:rPr lang="en-CA" sz="2800" dirty="0"/>
            </a:br>
            <a:endParaRPr lang="en-CA" sz="2800" dirty="0"/>
          </a:p>
        </p:txBody>
      </p:sp>
      <p:sp>
        <p:nvSpPr>
          <p:cNvPr id="23" name="Rounded Rectangle 22"/>
          <p:cNvSpPr/>
          <p:nvPr/>
        </p:nvSpPr>
        <p:spPr>
          <a:xfrm>
            <a:off x="903514" y="3794406"/>
            <a:ext cx="7203452" cy="2518526"/>
          </a:xfrm>
          <a:prstGeom prst="roundRect">
            <a:avLst/>
          </a:prstGeom>
          <a:solidFill>
            <a:srgbClr val="FFFF00">
              <a:alpha val="72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21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56311"/>
            <a:ext cx="5155683" cy="72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45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291769"/>
            <a:ext cx="2176814" cy="47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48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65" y="5207002"/>
            <a:ext cx="1928035" cy="73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53" name="Picture 6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95800"/>
            <a:ext cx="5823952" cy="77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ounded Rectangle 24"/>
          <p:cNvSpPr/>
          <p:nvPr/>
        </p:nvSpPr>
        <p:spPr>
          <a:xfrm>
            <a:off x="1066800" y="4505560"/>
            <a:ext cx="3015258" cy="71958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219200" y="594360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Routh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and Oldenburg (2001)</a:t>
            </a:r>
          </a:p>
        </p:txBody>
      </p:sp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07" y="1719904"/>
            <a:ext cx="2307193" cy="388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07" y="2184861"/>
            <a:ext cx="2289377" cy="46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9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94461"/>
            <a:ext cx="2104613" cy="47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6" name="Picture 2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9213"/>
            <a:ext cx="2402305" cy="68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935455" y="1597822"/>
            <a:ext cx="7171511" cy="1754978"/>
          </a:xfrm>
          <a:prstGeom prst="roundRect">
            <a:avLst/>
          </a:prstGeom>
          <a:solidFill>
            <a:srgbClr val="00B0F0">
              <a:alpha val="16000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04360" y="1143000"/>
            <a:ext cx="592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Conductivity</a:t>
            </a:r>
            <a:endParaRPr lang="en-CA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0314" y="3362849"/>
            <a:ext cx="592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Linearization</a:t>
            </a:r>
            <a:endParaRPr lang="en-CA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32"/>
          <p:cNvSpPr/>
          <p:nvPr/>
        </p:nvSpPr>
        <p:spPr>
          <a:xfrm>
            <a:off x="457200" y="3511245"/>
            <a:ext cx="4528542" cy="850939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EM coupling</a:t>
            </a:r>
          </a:p>
        </p:txBody>
      </p:sp>
      <p:sp>
        <p:nvSpPr>
          <p:cNvPr id="29" name="Rounded Rectangle 32"/>
          <p:cNvSpPr/>
          <p:nvPr/>
        </p:nvSpPr>
        <p:spPr>
          <a:xfrm>
            <a:off x="457200" y="2519601"/>
            <a:ext cx="4528542" cy="850939"/>
          </a:xfrm>
          <a:prstGeom prst="round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conductivity</a:t>
            </a:r>
          </a:p>
        </p:txBody>
      </p:sp>
    </p:spTree>
    <p:extLst>
      <p:ext uri="{BB962C8B-B14F-4D97-AF65-F5344CB8AC3E}">
        <p14:creationId xmlns:p14="http://schemas.microsoft.com/office/powerpoint/2010/main" val="218165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04800" y="1371600"/>
            <a:ext cx="8610600" cy="4724400"/>
          </a:xfrm>
        </p:spPr>
        <p:txBody>
          <a:bodyPr/>
          <a:lstStyle/>
          <a:p>
            <a:r>
              <a:rPr lang="en-CA" sz="2800" dirty="0" smtClean="0"/>
              <a:t>Carry out 3D inversion of the AEM data (leave out time channels that have </a:t>
            </a:r>
            <a:r>
              <a:rPr lang="en-CA" sz="2800" b="1" dirty="0" smtClean="0">
                <a:solidFill>
                  <a:srgbClr val="FF0000"/>
                </a:solidFill>
              </a:rPr>
              <a:t>negative transients</a:t>
            </a:r>
            <a:r>
              <a:rPr lang="en-CA" sz="2800" dirty="0" smtClean="0"/>
              <a:t>)</a:t>
            </a:r>
          </a:p>
          <a:p>
            <a:pPr marL="0" indent="0">
              <a:buNone/>
            </a:pPr>
            <a:endParaRPr lang="en-CA" sz="2800" dirty="0" smtClean="0"/>
          </a:p>
          <a:p>
            <a:r>
              <a:rPr lang="en-CA" sz="2800" dirty="0" smtClean="0"/>
              <a:t>Methodology:  Yang and Oldenburg </a:t>
            </a:r>
            <a:r>
              <a:rPr lang="en-CA" sz="2800" dirty="0"/>
              <a:t> </a:t>
            </a:r>
            <a:r>
              <a:rPr lang="en-CA" sz="2800" dirty="0" smtClean="0"/>
              <a:t>[AGU, 2012,  ASEG 2012]   </a:t>
            </a:r>
          </a:p>
          <a:p>
            <a:endParaRPr lang="en-CA" sz="2800" dirty="0" smtClean="0"/>
          </a:p>
          <a:p>
            <a:r>
              <a:rPr lang="en-CA" sz="2800" dirty="0" smtClean="0"/>
              <a:t>Local mesh for forward modelling and sensitivities</a:t>
            </a:r>
          </a:p>
          <a:p>
            <a:endParaRPr lang="en-CA" sz="2800" dirty="0" smtClean="0"/>
          </a:p>
          <a:p>
            <a:r>
              <a:rPr lang="en-CA" sz="2800" dirty="0" smtClean="0"/>
              <a:t>Stochastic selection of transmitters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0514" y="339725"/>
            <a:ext cx="8266286" cy="685800"/>
          </a:xfrm>
        </p:spPr>
        <p:txBody>
          <a:bodyPr/>
          <a:lstStyle/>
          <a:p>
            <a:r>
              <a:rPr lang="en-CA" dirty="0" smtClean="0"/>
              <a:t>Need background conductivity (</a:t>
            </a:r>
            <a:r>
              <a:rPr lang="el-GR" b="1" i="1" dirty="0" smtClean="0"/>
              <a:t>σ</a:t>
            </a:r>
            <a:r>
              <a:rPr lang="el-GR" baseline="-25000" dirty="0" smtClean="0"/>
              <a:t>∞</a:t>
            </a:r>
            <a:r>
              <a:rPr lang="en-CA" dirty="0" smtClean="0"/>
              <a:t>)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174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219200"/>
            <a:ext cx="8305800" cy="4419600"/>
          </a:xfrm>
        </p:spPr>
        <p:txBody>
          <a:bodyPr/>
          <a:lstStyle/>
          <a:p>
            <a:r>
              <a:rPr lang="en-CA" sz="2800" dirty="0" smtClean="0"/>
              <a:t>True model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Synthetic example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719299" y="1874837"/>
            <a:ext cx="3333261" cy="4525963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har char="»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- 20 m core cells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- 69 x 69 x 50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457200" lvl="1" indent="0">
              <a:buFontTx/>
              <a:buNone/>
            </a:pPr>
            <a:r>
              <a:rPr lang="el-GR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kern="0" baseline="-25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5e-4 S/m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457200" lvl="1" indent="0">
              <a:buFontTx/>
              <a:buNone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l-GR" altLang="ko-KR" kern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lang="el-GR" altLang="ko-KR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=6.25e-2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S/m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η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</a:t>
            </a:r>
          </a:p>
          <a:p>
            <a:pPr marL="457200" lvl="1" indent="0">
              <a:buFontTx/>
              <a:buNone/>
            </a:pPr>
            <a:r>
              <a:rPr lang="en-US" i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τ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= 0.01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- 80m x 80m x 80m</a:t>
            </a:r>
          </a:p>
          <a:p>
            <a:pPr marL="457200" lvl="1" indent="0">
              <a:buFontTx/>
              <a:buNone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- 60m below surface</a:t>
            </a:r>
          </a:p>
          <a:p>
            <a:pPr lvl="1">
              <a:buFontTx/>
              <a:buChar char="-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51966" y="4621329"/>
            <a:ext cx="5716518" cy="1824893"/>
            <a:chOff x="76200" y="4621329"/>
            <a:chExt cx="5716518" cy="1824893"/>
          </a:xfrm>
        </p:grpSpPr>
        <p:sp>
          <p:nvSpPr>
            <p:cNvPr id="36" name="TextBox 35"/>
            <p:cNvSpPr txBox="1"/>
            <p:nvPr/>
          </p:nvSpPr>
          <p:spPr>
            <a:xfrm rot="5400000">
              <a:off x="4899541" y="5175952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Depth (m)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76200" y="4698545"/>
              <a:ext cx="5569163" cy="1747677"/>
              <a:chOff x="105620" y="4774745"/>
              <a:chExt cx="5569163" cy="1747677"/>
            </a:xfrm>
          </p:grpSpPr>
          <p:pic>
            <p:nvPicPr>
              <p:cNvPr id="12292" name="Picture 4" descr="C:\Users\SEOGI\AppData\Local\Temp\x10sctmp1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25" t="51302" r="31576" b="32118"/>
              <a:stretch/>
            </p:blipFill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직선 연결선 8"/>
              <p:cNvCxnSpPr/>
              <p:nvPr/>
            </p:nvCxnSpPr>
            <p:spPr bwMode="auto">
              <a:xfrm>
                <a:off x="457200" y="4774745"/>
                <a:ext cx="4419600" cy="607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직사각형 31"/>
              <p:cNvSpPr/>
              <p:nvPr/>
            </p:nvSpPr>
            <p:spPr bwMode="auto">
              <a:xfrm>
                <a:off x="457200" y="4781657"/>
                <a:ext cx="4419600" cy="111955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 bwMode="auto">
              <a:xfrm flipH="1">
                <a:off x="329360" y="5086831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직선 연결선 39"/>
              <p:cNvCxnSpPr/>
              <p:nvPr/>
            </p:nvCxnSpPr>
            <p:spPr bwMode="auto">
              <a:xfrm flipH="1">
                <a:off x="329360" y="5533237"/>
                <a:ext cx="4604291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직선 연결선 40"/>
              <p:cNvCxnSpPr/>
              <p:nvPr/>
            </p:nvCxnSpPr>
            <p:spPr bwMode="auto">
              <a:xfrm flipH="1">
                <a:off x="2480734" y="4774747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직선 연결선 43"/>
              <p:cNvCxnSpPr/>
              <p:nvPr/>
            </p:nvCxnSpPr>
            <p:spPr bwMode="auto">
              <a:xfrm flipH="1">
                <a:off x="2952444" y="4779583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TextBox 42"/>
              <p:cNvSpPr txBox="1"/>
              <p:nvPr/>
            </p:nvSpPr>
            <p:spPr>
              <a:xfrm>
                <a:off x="4956717" y="488723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56717" y="5353679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-160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7" name="직선 연결선 46"/>
              <p:cNvCxnSpPr/>
              <p:nvPr/>
            </p:nvCxnSpPr>
            <p:spPr bwMode="auto">
              <a:xfrm flipH="1">
                <a:off x="457200" y="4781398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직선 연결선 47"/>
              <p:cNvCxnSpPr/>
              <p:nvPr/>
            </p:nvCxnSpPr>
            <p:spPr bwMode="auto">
              <a:xfrm flipH="1">
                <a:off x="4876796" y="4784572"/>
                <a:ext cx="4" cy="12567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Box 48"/>
              <p:cNvSpPr txBox="1"/>
              <p:nvPr/>
            </p:nvSpPr>
            <p:spPr>
              <a:xfrm>
                <a:off x="1959248" y="6183868"/>
                <a:ext cx="1518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East-West (m)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562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1303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-30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587562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50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532480" y="5930900"/>
                <a:ext cx="718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400</a:t>
                </a:r>
                <a:endParaRPr lang="en-CA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480973" y="1600200"/>
            <a:ext cx="3014827" cy="3081754"/>
            <a:chOff x="1480973" y="1600200"/>
            <a:chExt cx="3014827" cy="3081754"/>
          </a:xfrm>
        </p:grpSpPr>
        <p:grpSp>
          <p:nvGrpSpPr>
            <p:cNvPr id="45" name="그룹 44"/>
            <p:cNvGrpSpPr/>
            <p:nvPr/>
          </p:nvGrpSpPr>
          <p:grpSpPr>
            <a:xfrm>
              <a:off x="1636489" y="1600200"/>
              <a:ext cx="2859311" cy="2903555"/>
              <a:chOff x="1636489" y="1836737"/>
              <a:chExt cx="2859311" cy="2903555"/>
            </a:xfrm>
          </p:grpSpPr>
          <p:pic>
            <p:nvPicPr>
              <p:cNvPr id="6" name="Picture 8" descr="C:\Users\SEOGI\AppData\Local\Temp\x10sctmp3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2" t="20313" r="32796" b="18228"/>
              <a:stretch/>
            </p:blipFill>
            <p:spPr bwMode="auto">
              <a:xfrm>
                <a:off x="1814286" y="2209799"/>
                <a:ext cx="2305534" cy="2370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직선 연결선 2"/>
              <p:cNvCxnSpPr/>
              <p:nvPr/>
            </p:nvCxnSpPr>
            <p:spPr bwMode="auto">
              <a:xfrm>
                <a:off x="1814286" y="3351674"/>
                <a:ext cx="230553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2" name="그룹 11"/>
              <p:cNvGrpSpPr/>
              <p:nvPr/>
            </p:nvGrpSpPr>
            <p:grpSpPr>
              <a:xfrm rot="5400000">
                <a:off x="1625593" y="2251083"/>
                <a:ext cx="2682891" cy="2295528"/>
                <a:chOff x="1509486" y="2362200"/>
                <a:chExt cx="3291115" cy="2295528"/>
              </a:xfrm>
            </p:grpSpPr>
            <p:cxnSp>
              <p:nvCxnSpPr>
                <p:cNvPr id="14" name="직선 연결선 13"/>
                <p:cNvCxnSpPr/>
                <p:nvPr/>
              </p:nvCxnSpPr>
              <p:spPr bwMode="auto">
                <a:xfrm flipV="1">
                  <a:off x="1509486" y="2362200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직선 연결선 14"/>
                <p:cNvCxnSpPr/>
                <p:nvPr/>
              </p:nvCxnSpPr>
              <p:spPr bwMode="auto">
                <a:xfrm flipV="1">
                  <a:off x="1509487" y="4657727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9" name="그룹 18"/>
              <p:cNvGrpSpPr/>
              <p:nvPr/>
            </p:nvGrpSpPr>
            <p:grpSpPr>
              <a:xfrm rot="10800000">
                <a:off x="1636489" y="2217964"/>
                <a:ext cx="2682890" cy="2357210"/>
                <a:chOff x="1509486" y="2297343"/>
                <a:chExt cx="3291114" cy="2357210"/>
              </a:xfrm>
            </p:grpSpPr>
            <p:cxnSp>
              <p:nvCxnSpPr>
                <p:cNvPr id="20" name="직선 연결선 19"/>
                <p:cNvCxnSpPr/>
                <p:nvPr/>
              </p:nvCxnSpPr>
              <p:spPr bwMode="auto">
                <a:xfrm flipV="1">
                  <a:off x="1509486" y="2297343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직선 연결선 20"/>
                <p:cNvCxnSpPr/>
                <p:nvPr/>
              </p:nvCxnSpPr>
              <p:spPr bwMode="auto">
                <a:xfrm flipV="1">
                  <a:off x="1509486" y="4654552"/>
                  <a:ext cx="3291114" cy="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5" name="그룹 24"/>
              <p:cNvGrpSpPr/>
              <p:nvPr/>
            </p:nvGrpSpPr>
            <p:grpSpPr>
              <a:xfrm>
                <a:off x="1819276" y="1836737"/>
                <a:ext cx="2295524" cy="369332"/>
                <a:chOff x="1819276" y="1836737"/>
                <a:chExt cx="2295524" cy="36933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209800" y="1836737"/>
                  <a:ext cx="1447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itchFamily="34" charset="0"/>
                      <a:cs typeface="Arial" pitchFamily="34" charset="0"/>
                    </a:rPr>
                    <a:t>8</a:t>
                  </a:r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00 m</a:t>
                  </a:r>
                  <a:endParaRPr lang="en-CA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24" name="직선 화살표 연결선 23"/>
                <p:cNvCxnSpPr/>
                <p:nvPr/>
              </p:nvCxnSpPr>
              <p:spPr bwMode="auto">
                <a:xfrm flipH="1">
                  <a:off x="1819276" y="2021403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" name="직선 화살표 연결선 25"/>
                <p:cNvCxnSpPr/>
                <p:nvPr/>
              </p:nvCxnSpPr>
              <p:spPr bwMode="auto">
                <a:xfrm>
                  <a:off x="3724276" y="2019300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8" name="그룹 27"/>
              <p:cNvGrpSpPr/>
              <p:nvPr/>
            </p:nvGrpSpPr>
            <p:grpSpPr>
              <a:xfrm rot="5400000">
                <a:off x="3163372" y="3210996"/>
                <a:ext cx="2295524" cy="369332"/>
                <a:chOff x="1819276" y="1836737"/>
                <a:chExt cx="2295524" cy="369332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2209800" y="1836737"/>
                  <a:ext cx="1447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itchFamily="34" charset="0"/>
                      <a:cs typeface="Arial" pitchFamily="34" charset="0"/>
                    </a:rPr>
                    <a:t>8</a:t>
                  </a:r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00 m</a:t>
                  </a:r>
                  <a:endParaRPr lang="en-CA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30" name="직선 화살표 연결선 29"/>
                <p:cNvCxnSpPr/>
                <p:nvPr/>
              </p:nvCxnSpPr>
              <p:spPr bwMode="auto">
                <a:xfrm flipH="1">
                  <a:off x="1819276" y="2021403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직선 화살표 연결선 30"/>
                <p:cNvCxnSpPr/>
                <p:nvPr/>
              </p:nvCxnSpPr>
              <p:spPr bwMode="auto">
                <a:xfrm>
                  <a:off x="3724276" y="2019300"/>
                  <a:ext cx="39052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42" name="TextBox 41"/>
            <p:cNvSpPr txBox="1"/>
            <p:nvPr/>
          </p:nvSpPr>
          <p:spPr>
            <a:xfrm>
              <a:off x="2235200" y="43434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East-West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926350" y="294586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North-South</a:t>
              </a:r>
              <a:endParaRPr lang="en-CA" sz="1600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923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emp">
  <a:themeElements>
    <a:clrScheme name="tem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30613</TotalTime>
  <Words>1903</Words>
  <Application>Microsoft Office PowerPoint</Application>
  <PresentationFormat>On-screen Show (4:3)</PresentationFormat>
  <Paragraphs>347</Paragraphs>
  <Slides>42</Slides>
  <Notes>27</Notes>
  <HiddenSlides>6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2_temp</vt:lpstr>
      <vt:lpstr>Equation</vt:lpstr>
      <vt:lpstr>On Recovering IP Information  from EM Data </vt:lpstr>
      <vt:lpstr>Outline </vt:lpstr>
      <vt:lpstr>Electrical conductivity is complex</vt:lpstr>
      <vt:lpstr>Different experiments </vt:lpstr>
      <vt:lpstr>Inverse problem: two paths </vt:lpstr>
      <vt:lpstr>Complex conductivity</vt:lpstr>
      <vt:lpstr>IP data and EM coupling removal </vt:lpstr>
      <vt:lpstr>Need background conductivity (σ∞) </vt:lpstr>
      <vt:lpstr>Synthetic example </vt:lpstr>
      <vt:lpstr>Synthetic example </vt:lpstr>
      <vt:lpstr>Synthetic Airborne EM data</vt:lpstr>
      <vt:lpstr>Synthetic Airborne EM data</vt:lpstr>
      <vt:lpstr>Synthetic Airborne EM data</vt:lpstr>
      <vt:lpstr>Synthetic Airborne EM data</vt:lpstr>
      <vt:lpstr>Synthetic Airborne EM data</vt:lpstr>
      <vt:lpstr>Linear Inversion </vt:lpstr>
      <vt:lpstr>Recovered pseudo chargeability</vt:lpstr>
      <vt:lpstr>Recovered pseudo chargeability </vt:lpstr>
      <vt:lpstr>Effects of background conductivity </vt:lpstr>
      <vt:lpstr>Procedure</vt:lpstr>
      <vt:lpstr>Field example: Mt. Milligan VTEM 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Mt. Milligan Airborne EM data</vt:lpstr>
      <vt:lpstr>Observed data for all channels</vt:lpstr>
      <vt:lpstr>dIP data for all channels</vt:lpstr>
      <vt:lpstr>PowerPoint Presentation</vt:lpstr>
      <vt:lpstr>PowerPoint Presentation</vt:lpstr>
      <vt:lpstr>Summary and path forward </vt:lpstr>
      <vt:lpstr>Summary and path forward </vt:lpstr>
      <vt:lpstr>PowerPoint Presentation</vt:lpstr>
      <vt:lpstr>Recovered pseudo chargeability </vt:lpstr>
      <vt:lpstr>Results at a single pixel</vt:lpstr>
      <vt:lpstr>Background </vt:lpstr>
      <vt:lpstr>Forward modelling: time domain </vt:lpstr>
      <vt:lpstr>Numerical experiments</vt:lpstr>
      <vt:lpstr>Numerical experiments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Overview: Potential fields and software for advanced inversion</dc:title>
  <dc:creator>Anonymous</dc:creator>
  <cp:lastModifiedBy>sgkang</cp:lastModifiedBy>
  <cp:revision>382</cp:revision>
  <cp:lastPrinted>2013-10-01T01:04:51Z</cp:lastPrinted>
  <dcterms:created xsi:type="dcterms:W3CDTF">2012-08-10T18:11:21Z</dcterms:created>
  <dcterms:modified xsi:type="dcterms:W3CDTF">2014-04-03T16:43:23Z</dcterms:modified>
</cp:coreProperties>
</file>